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8" r:id="rId2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4697"/>
  </p:normalViewPr>
  <p:slideViewPr>
    <p:cSldViewPr snapToGrid="0" snapToObjects="1">
      <p:cViewPr varScale="1">
        <p:scale>
          <a:sx n="67" d="100"/>
          <a:sy n="67" d="100"/>
        </p:scale>
        <p:origin x="9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0C39516A-052E-412A-8F28-911A8DE4116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4BD92FAE-FEFF-43F3-B78B-C000EE28A6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821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92FAE-FEFF-43F3-B78B-C000EE28A62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579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B6A3-60C3-AA45-B57F-DFD111CF617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F63-53B3-D144-BC0F-7A28A0C207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479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B6A3-60C3-AA45-B57F-DFD111CF617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F63-53B3-D144-BC0F-7A28A0C207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056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B6A3-60C3-AA45-B57F-DFD111CF617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F63-53B3-D144-BC0F-7A28A0C207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733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B6A3-60C3-AA45-B57F-DFD111CF617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F63-53B3-D144-BC0F-7A28A0C207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058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B6A3-60C3-AA45-B57F-DFD111CF617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F63-53B3-D144-BC0F-7A28A0C207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994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B6A3-60C3-AA45-B57F-DFD111CF617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F63-53B3-D144-BC0F-7A28A0C207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370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B6A3-60C3-AA45-B57F-DFD111CF617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F63-53B3-D144-BC0F-7A28A0C207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9167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B6A3-60C3-AA45-B57F-DFD111CF617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F63-53B3-D144-BC0F-7A28A0C207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906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B6A3-60C3-AA45-B57F-DFD111CF617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F63-53B3-D144-BC0F-7A28A0C207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432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B6A3-60C3-AA45-B57F-DFD111CF617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F63-53B3-D144-BC0F-7A28A0C207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859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EB6A3-60C3-AA45-B57F-DFD111CF617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29F63-53B3-D144-BC0F-7A28A0C207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759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EB6A3-60C3-AA45-B57F-DFD111CF617F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29F63-53B3-D144-BC0F-7A28A0C207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0465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://gold.jaic.org/gifu/JITA/chubu/tt.html" TargetMode="External"/><Relationship Id="rId4" Type="http://schemas.openxmlformats.org/officeDocument/2006/relationships/hyperlink" Target="https://twitter.com/chubu_renmei_TF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  <a:alpha val="50000"/>
              </a:schemeClr>
            </a:gs>
            <a:gs pos="100000">
              <a:schemeClr val="accent1">
                <a:lumMod val="75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78F16CB-616C-48B3-A4D5-343EC4180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92" y="162374"/>
            <a:ext cx="1007737" cy="691394"/>
          </a:xfrm>
          <a:prstGeom prst="rect">
            <a:avLst/>
          </a:prstGeom>
          <a:noFill/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A06BEA-5079-474E-B63B-F21C16549BF0}"/>
              </a:ext>
            </a:extLst>
          </p:cNvPr>
          <p:cNvSpPr txBox="1"/>
          <p:nvPr/>
        </p:nvSpPr>
        <p:spPr>
          <a:xfrm>
            <a:off x="1423451" y="102998"/>
            <a:ext cx="110369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buNone/>
            </a:pPr>
            <a:r>
              <a:rPr lang="ja-JP" altLang="en-US" sz="4400" b="0" i="0" kern="10" spc="0" dirty="0">
                <a:ln w="6350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中部実業団陸上競技選手権大会</a:t>
            </a:r>
            <a:endParaRPr lang="en-US" altLang="ja-JP" sz="4400" b="0" i="0" kern="10" spc="0" dirty="0">
              <a:ln w="6350">
                <a:solidFill>
                  <a:srgbClr val="002060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  <a:p>
            <a:pPr algn="ctr" rtl="0">
              <a:buNone/>
            </a:pPr>
            <a:r>
              <a:rPr lang="ja-JP" altLang="en-US" sz="3600" kern="10" dirty="0">
                <a:ln w="6350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兼 多治見フェスティバル</a:t>
            </a:r>
            <a:endParaRPr lang="ja-JP" altLang="en-US" sz="3200" b="0" i="0" kern="10" spc="0" dirty="0">
              <a:ln w="6350">
                <a:solidFill>
                  <a:srgbClr val="002060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テキスト ボックス 14">
            <a:extLst>
              <a:ext uri="{FF2B5EF4-FFF2-40B4-BE49-F238E27FC236}">
                <a16:creationId xmlns:a16="http://schemas.microsoft.com/office/drawing/2014/main" id="{055AF2D9-D528-240F-86D8-9406AC87CD32}"/>
              </a:ext>
            </a:extLst>
          </p:cNvPr>
          <p:cNvSpPr txBox="1"/>
          <p:nvPr/>
        </p:nvSpPr>
        <p:spPr>
          <a:xfrm>
            <a:off x="1170779" y="2529733"/>
            <a:ext cx="5419637" cy="836662"/>
          </a:xfrm>
          <a:prstGeom prst="rect">
            <a:avLst/>
          </a:prstGeom>
          <a:solidFill>
            <a:srgbClr val="CC3300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大会情報ホームページ</a:t>
            </a:r>
            <a:endParaRPr kumimoji="1" lang="en-US" altLang="ja-JP" sz="24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en-US" altLang="ja-JP" sz="1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http://chubu.jita-trackfield.jp/schedule/%27/</a:t>
            </a:r>
            <a:r>
              <a:rPr kumimoji="1" lang="ja-JP" altLang="en-US" sz="1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</a:p>
        </p:txBody>
      </p:sp>
      <p:sp>
        <p:nvSpPr>
          <p:cNvPr id="16" name="テキスト ボックス 14">
            <a:extLst>
              <a:ext uri="{FF2B5EF4-FFF2-40B4-BE49-F238E27FC236}">
                <a16:creationId xmlns:a16="http://schemas.microsoft.com/office/drawing/2014/main" id="{5C43BB75-53B7-3F7F-8C55-D518C0047BD3}"/>
              </a:ext>
            </a:extLst>
          </p:cNvPr>
          <p:cNvSpPr txBox="1"/>
          <p:nvPr/>
        </p:nvSpPr>
        <p:spPr>
          <a:xfrm>
            <a:off x="1" y="1514537"/>
            <a:ext cx="12192000" cy="663025"/>
          </a:xfrm>
          <a:prstGeom prst="rect">
            <a:avLst/>
          </a:prstGeom>
          <a:solidFill>
            <a:srgbClr val="FFFF00"/>
          </a:solidFill>
          <a:ln w="53975" cmpd="tri">
            <a:solidFill>
              <a:srgbClr val="FF0000">
                <a:alpha val="50000"/>
              </a:srgb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36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―</a:t>
            </a:r>
            <a:r>
              <a:rPr kumimoji="1" lang="ja-JP" altLang="en-US" sz="36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大会情報まとめ ＆ ＳＮＳ運用のお知らせ　</a:t>
            </a:r>
            <a:r>
              <a:rPr kumimoji="1" lang="en-US" altLang="ja-JP" sz="36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―</a:t>
            </a:r>
            <a:endParaRPr kumimoji="1" lang="ja-JP" altLang="en-US" sz="36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7" name="テキスト ボックス 14">
            <a:hlinkClick r:id="rId4"/>
            <a:extLst>
              <a:ext uri="{FF2B5EF4-FFF2-40B4-BE49-F238E27FC236}">
                <a16:creationId xmlns:a16="http://schemas.microsoft.com/office/drawing/2014/main" id="{607A21D7-4C46-06C0-89D9-E45994337EB8}"/>
              </a:ext>
            </a:extLst>
          </p:cNvPr>
          <p:cNvSpPr txBox="1"/>
          <p:nvPr/>
        </p:nvSpPr>
        <p:spPr>
          <a:xfrm>
            <a:off x="1286965" y="4866325"/>
            <a:ext cx="3156573" cy="952711"/>
          </a:xfrm>
          <a:prstGeom prst="rect">
            <a:avLst/>
          </a:prstGeom>
          <a:solidFill>
            <a:srgbClr val="CC3300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中部連盟公式</a:t>
            </a:r>
            <a:endParaRPr kumimoji="1" lang="en-US" altLang="ja-JP" sz="24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kumimoji="1"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Ｘ </a:t>
            </a:r>
            <a:r>
              <a:rPr kumimoji="1" lang="ja-JP" altLang="en-US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（旧</a:t>
            </a:r>
            <a:r>
              <a:rPr kumimoji="1" lang="en-US" altLang="ja-JP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Twitter</a:t>
            </a:r>
            <a:r>
              <a:rPr kumimoji="1" lang="ja-JP" altLang="en-US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</a:t>
            </a:r>
          </a:p>
        </p:txBody>
      </p:sp>
      <p:sp>
        <p:nvSpPr>
          <p:cNvPr id="19" name="テキスト ボックス 14">
            <a:hlinkClick r:id="rId4"/>
            <a:extLst>
              <a:ext uri="{FF2B5EF4-FFF2-40B4-BE49-F238E27FC236}">
                <a16:creationId xmlns:a16="http://schemas.microsoft.com/office/drawing/2014/main" id="{2F10FFA9-533D-CB59-F076-8C64E022CD6C}"/>
              </a:ext>
            </a:extLst>
          </p:cNvPr>
          <p:cNvSpPr txBox="1"/>
          <p:nvPr/>
        </p:nvSpPr>
        <p:spPr>
          <a:xfrm>
            <a:off x="3654502" y="4869229"/>
            <a:ext cx="2178443" cy="949807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レース映像</a:t>
            </a:r>
            <a:endParaRPr kumimoji="1" lang="en-US" altLang="ja-JP" sz="2000" dirty="0"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＆優勝者コメント</a:t>
            </a:r>
          </a:p>
        </p:txBody>
      </p:sp>
      <p:sp>
        <p:nvSpPr>
          <p:cNvPr id="25" name="テキスト ボックス 14">
            <a:extLst>
              <a:ext uri="{FF2B5EF4-FFF2-40B4-BE49-F238E27FC236}">
                <a16:creationId xmlns:a16="http://schemas.microsoft.com/office/drawing/2014/main" id="{C9360F56-B9BB-15B0-B86F-806DC8958BAF}"/>
              </a:ext>
            </a:extLst>
          </p:cNvPr>
          <p:cNvSpPr txBox="1"/>
          <p:nvPr/>
        </p:nvSpPr>
        <p:spPr>
          <a:xfrm>
            <a:off x="1191577" y="3685954"/>
            <a:ext cx="5413018" cy="857360"/>
          </a:xfrm>
          <a:prstGeom prst="rect">
            <a:avLst/>
          </a:prstGeom>
          <a:solidFill>
            <a:srgbClr val="CC3300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競技速報</a:t>
            </a:r>
            <a:r>
              <a:rPr kumimoji="1" lang="en-US" altLang="ja-JP" sz="1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(</a:t>
            </a:r>
            <a:r>
              <a:rPr kumimoji="1" lang="ja-JP" altLang="en-US" sz="1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岐阜陸上競技協会</a:t>
            </a:r>
            <a:r>
              <a:rPr kumimoji="1" lang="en-US" altLang="ja-JP" sz="1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)</a:t>
            </a:r>
            <a:r>
              <a:rPr kumimoji="1" lang="ja-JP" altLang="en-US" sz="1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 </a:t>
            </a:r>
            <a:r>
              <a:rPr kumimoji="1" lang="en-US" altLang="ja-JP" sz="1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※</a:t>
            </a:r>
            <a:r>
              <a:rPr kumimoji="1" lang="ja-JP" altLang="en-US" sz="1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大会当日のみ運用</a:t>
            </a:r>
          </a:p>
          <a:p>
            <a:r>
              <a:rPr kumimoji="1" lang="ja-JP" altLang="en-US" sz="14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en-US" altLang="ja-JP" sz="1400" b="1" u="sng" kern="100" dirty="0">
                <a:solidFill>
                  <a:schemeClr val="bg1"/>
                </a:solidFill>
                <a:latin typeface="Meiryo UI" panose="020B0604030504040204" pitchFamily="50" charset="-128"/>
                <a:ea typeface="ＭＳ 明朝" panose="02020609040205080304" pitchFamily="17" charset="-128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http://gold.jaic.org/gifu/JITA/chubu/tt.html</a:t>
            </a:r>
            <a:endParaRPr lang="ja-JP" altLang="ja-JP" sz="1400" b="1" kern="100" dirty="0">
              <a:solidFill>
                <a:schemeClr val="bg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2" name="角丸四角形吹き出し 15">
            <a:extLst>
              <a:ext uri="{FF2B5EF4-FFF2-40B4-BE49-F238E27FC236}">
                <a16:creationId xmlns:a16="http://schemas.microsoft.com/office/drawing/2014/main" id="{CD3207C0-D8E3-4CFF-9191-26BFC54DAE75}"/>
              </a:ext>
            </a:extLst>
          </p:cNvPr>
          <p:cNvSpPr/>
          <p:nvPr/>
        </p:nvSpPr>
        <p:spPr>
          <a:xfrm>
            <a:off x="5821610" y="4835651"/>
            <a:ext cx="2806333" cy="990978"/>
          </a:xfrm>
          <a:prstGeom prst="wedgeRoundRectCallout">
            <a:avLst>
              <a:gd name="adj1" fmla="val -55974"/>
              <a:gd name="adj2" fmla="val -18811"/>
              <a:gd name="adj3" fmla="val 16667"/>
            </a:avLst>
          </a:prstGeom>
          <a:solidFill>
            <a:srgbClr val="FFFF00"/>
          </a:solidFill>
          <a:ln w="984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600" b="1" dirty="0">
                <a:solidFill>
                  <a:srgbClr val="FF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レース映像＆優勝者コメント</a:t>
            </a:r>
            <a:endParaRPr kumimoji="1" lang="en-US" altLang="ja-JP" sz="1600" b="1" dirty="0">
              <a:solidFill>
                <a:srgbClr val="FF000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そのほか</a:t>
            </a:r>
            <a:r>
              <a:rPr kumimoji="1" lang="ja-JP" altLang="en-US" sz="1200" b="1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大会情報を発信します！</a:t>
            </a:r>
            <a:endParaRPr kumimoji="1" lang="en-US" altLang="ja-JP" sz="1200" b="1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pic>
        <p:nvPicPr>
          <p:cNvPr id="29" name="図 28">
            <a:hlinkClick r:id="rId4"/>
            <a:extLst>
              <a:ext uri="{FF2B5EF4-FFF2-40B4-BE49-F238E27FC236}">
                <a16:creationId xmlns:a16="http://schemas.microsoft.com/office/drawing/2014/main" id="{2CBCF281-F33F-4C8D-BE2C-D451F4921F4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132" t="10297" r="28710" b="5934"/>
          <a:stretch/>
        </p:blipFill>
        <p:spPr>
          <a:xfrm>
            <a:off x="331265" y="4869231"/>
            <a:ext cx="948825" cy="949806"/>
          </a:xfrm>
          <a:prstGeom prst="rect">
            <a:avLst/>
          </a:prstGeom>
        </p:spPr>
      </p:pic>
      <p:sp>
        <p:nvSpPr>
          <p:cNvPr id="30" name="角丸四角形吹き出し 15">
            <a:extLst>
              <a:ext uri="{FF2B5EF4-FFF2-40B4-BE49-F238E27FC236}">
                <a16:creationId xmlns:a16="http://schemas.microsoft.com/office/drawing/2014/main" id="{2E616745-FF47-D25E-18ED-862796A3FE52}"/>
              </a:ext>
            </a:extLst>
          </p:cNvPr>
          <p:cNvSpPr/>
          <p:nvPr/>
        </p:nvSpPr>
        <p:spPr>
          <a:xfrm>
            <a:off x="6228858" y="2529733"/>
            <a:ext cx="2410420" cy="836663"/>
          </a:xfrm>
          <a:prstGeom prst="wedgeRoundRectCallout">
            <a:avLst>
              <a:gd name="adj1" fmla="val -59996"/>
              <a:gd name="adj2" fmla="val -29292"/>
              <a:gd name="adj3" fmla="val 16667"/>
            </a:avLst>
          </a:prstGeom>
          <a:solidFill>
            <a:srgbClr val="FFFF00"/>
          </a:solidFill>
          <a:ln w="984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300" b="1" dirty="0">
                <a:solidFill>
                  <a:srgbClr val="FF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エントリーリスト</a:t>
            </a:r>
            <a:r>
              <a:rPr kumimoji="1" lang="ja-JP" altLang="en-US" sz="1200" b="1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ja-JP" altLang="en-US" sz="1400" b="1" dirty="0">
                <a:solidFill>
                  <a:srgbClr val="FF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競技日程</a:t>
            </a:r>
            <a:endParaRPr kumimoji="1" lang="en-US" altLang="ja-JP" sz="1400" b="1" dirty="0">
              <a:solidFill>
                <a:srgbClr val="FF000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など</a:t>
            </a:r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大会情報はこちら！</a:t>
            </a:r>
            <a:endParaRPr kumimoji="1" lang="ja-JP" altLang="en-US" sz="1200" b="1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26" name="角丸四角形吹き出し 15">
            <a:extLst>
              <a:ext uri="{FF2B5EF4-FFF2-40B4-BE49-F238E27FC236}">
                <a16:creationId xmlns:a16="http://schemas.microsoft.com/office/drawing/2014/main" id="{E999EDB8-249E-4180-A485-E9E300080750}"/>
              </a:ext>
            </a:extLst>
          </p:cNvPr>
          <p:cNvSpPr/>
          <p:nvPr/>
        </p:nvSpPr>
        <p:spPr>
          <a:xfrm>
            <a:off x="6604594" y="3745155"/>
            <a:ext cx="1745507" cy="711737"/>
          </a:xfrm>
          <a:prstGeom prst="wedgeRoundRectCallout">
            <a:avLst>
              <a:gd name="adj1" fmla="val -58282"/>
              <a:gd name="adj2" fmla="val -15642"/>
              <a:gd name="adj3" fmla="val 16667"/>
            </a:avLst>
          </a:prstGeom>
          <a:solidFill>
            <a:srgbClr val="FFFF00"/>
          </a:solidFill>
          <a:ln w="984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400" b="1" dirty="0">
                <a:solidFill>
                  <a:srgbClr val="FF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速報</a:t>
            </a:r>
            <a:r>
              <a:rPr kumimoji="1" lang="ja-JP" altLang="en-US" sz="1200" b="1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ja-JP" altLang="en-US" sz="1400" b="1" dirty="0">
                <a:solidFill>
                  <a:srgbClr val="FF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番組編成</a:t>
            </a:r>
            <a:endParaRPr kumimoji="1" lang="en-US" altLang="ja-JP" sz="1400" b="1" dirty="0">
              <a:solidFill>
                <a:srgbClr val="FF000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はこちらで確認◎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70CB60-F2B6-D75C-0E00-70691D89E668}"/>
              </a:ext>
            </a:extLst>
          </p:cNvPr>
          <p:cNvSpPr txBox="1"/>
          <p:nvPr/>
        </p:nvSpPr>
        <p:spPr>
          <a:xfrm>
            <a:off x="-3419048" y="232890"/>
            <a:ext cx="11036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buNone/>
            </a:pPr>
            <a:r>
              <a:rPr lang="en-US" altLang="ja-JP" sz="2800" b="0" i="0" kern="10" spc="0" dirty="0">
                <a:ln w="6350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10/3</a:t>
            </a:r>
            <a:r>
              <a:rPr lang="ja-JP" altLang="en-US" sz="2800" b="0" i="0" kern="10" spc="0" dirty="0">
                <a:ln w="6350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eiryo UI" panose="020B0604030504040204" pitchFamily="50" charset="-128"/>
              </a:rPr>
              <a:t>（土）</a:t>
            </a:r>
          </a:p>
        </p:txBody>
      </p:sp>
      <p:sp>
        <p:nvSpPr>
          <p:cNvPr id="18" name="テキスト ボックス 14">
            <a:extLst>
              <a:ext uri="{FF2B5EF4-FFF2-40B4-BE49-F238E27FC236}">
                <a16:creationId xmlns:a16="http://schemas.microsoft.com/office/drawing/2014/main" id="{A095942B-BFF2-6436-F29E-96773A6D9543}"/>
              </a:ext>
            </a:extLst>
          </p:cNvPr>
          <p:cNvSpPr txBox="1"/>
          <p:nvPr/>
        </p:nvSpPr>
        <p:spPr>
          <a:xfrm>
            <a:off x="378475" y="6062740"/>
            <a:ext cx="8744899" cy="639614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※</a:t>
            </a:r>
            <a:r>
              <a:rPr kumimoji="1" lang="ja-JP" altLang="en-US" sz="16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今大会は</a:t>
            </a:r>
            <a:r>
              <a:rPr kumimoji="1" lang="en-US" altLang="ja-JP" sz="16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YouTube</a:t>
            </a:r>
            <a:r>
              <a:rPr kumimoji="1" lang="ja-JP" altLang="en-US" sz="16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でのライブ配信は実施しません。現地でのご声援よろしくお願いいたします！</a:t>
            </a:r>
            <a:endParaRPr lang="ja-JP" altLang="ja-JP" sz="1050" kern="100" dirty="0"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19B07B0-8C1C-6DA7-B14F-3EA5D0376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16" y="3682804"/>
            <a:ext cx="870907" cy="87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86F18EA-E697-7438-D807-5A5F426DED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219" y="2496197"/>
            <a:ext cx="871200" cy="8712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2E438F1-27E4-65EB-EA4C-DDA8903962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44064" y="2225187"/>
            <a:ext cx="3328519" cy="452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314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563</TotalTime>
  <Words>135</Words>
  <Application>Microsoft Office PowerPoint</Application>
  <PresentationFormat>ワイド画面</PresentationFormat>
  <Paragraphs>20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HGP創英角ｺﾞｼｯｸUB</vt:lpstr>
      <vt:lpstr>Meiryo UI</vt:lpstr>
      <vt:lpstr>游ゴシック</vt:lpstr>
      <vt:lpstr>Arial</vt:lpstr>
      <vt:lpstr>Calibri</vt:lpstr>
      <vt:lpstr>Calibri Light</vt:lpstr>
      <vt:lpstr>Century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</dc:creator>
  <cp:lastModifiedBy>智浩 南</cp:lastModifiedBy>
  <cp:revision>38</cp:revision>
  <cp:lastPrinted>2023-10-02T09:09:41Z</cp:lastPrinted>
  <dcterms:created xsi:type="dcterms:W3CDTF">2021-05-10T05:01:33Z</dcterms:created>
  <dcterms:modified xsi:type="dcterms:W3CDTF">2026-09-03T07:26:45Z</dcterms:modified>
</cp:coreProperties>
</file>