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71" r:id="rId5"/>
    <p:sldId id="270" r:id="rId6"/>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p:normalViewPr>
  <p:slideViewPr>
    <p:cSldViewPr showGuides="1">
      <p:cViewPr>
        <p:scale>
          <a:sx n="72" d="100"/>
          <a:sy n="72" d="100"/>
        </p:scale>
        <p:origin x="1820" y="-1708"/>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84656" cy="500856"/>
          </a:xfrm>
          <a:prstGeom prst="rect">
            <a:avLst/>
          </a:prstGeom>
        </p:spPr>
        <p:txBody>
          <a:bodyPr vert="horz" lIns="92263" tIns="46132" rIns="92263" bIns="4613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904" y="3"/>
            <a:ext cx="2984656" cy="500856"/>
          </a:xfrm>
          <a:prstGeom prst="rect">
            <a:avLst/>
          </a:prstGeom>
        </p:spPr>
        <p:txBody>
          <a:bodyPr vert="horz" lIns="92263" tIns="46132" rIns="92263" bIns="46132" rtlCol="0"/>
          <a:lstStyle>
            <a:lvl1pPr algn="r">
              <a:defRPr sz="1200"/>
            </a:lvl1pPr>
          </a:lstStyle>
          <a:p>
            <a:fld id="{A64189A0-D388-1C40-A038-E41620BEBFAB}" type="datetime1">
              <a:rPr kumimoji="1" lang="ja-JP" altLang="en-US" smtClean="0"/>
              <a:pPr/>
              <a:t>2024/4/19</a:t>
            </a:fld>
            <a:endParaRPr kumimoji="1" lang="ja-JP" altLang="en-US"/>
          </a:p>
        </p:txBody>
      </p:sp>
      <p:sp>
        <p:nvSpPr>
          <p:cNvPr id="4" name="フッター プレースホルダー 3"/>
          <p:cNvSpPr>
            <a:spLocks noGrp="1"/>
          </p:cNvSpPr>
          <p:nvPr>
            <p:ph type="ftr" sz="quarter" idx="2"/>
          </p:nvPr>
        </p:nvSpPr>
        <p:spPr>
          <a:xfrm>
            <a:off x="3" y="9516259"/>
            <a:ext cx="2984656" cy="500855"/>
          </a:xfrm>
          <a:prstGeom prst="rect">
            <a:avLst/>
          </a:prstGeom>
        </p:spPr>
        <p:txBody>
          <a:bodyPr vert="horz" lIns="92263" tIns="46132" rIns="92263" bIns="4613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904" y="9516259"/>
            <a:ext cx="2984656" cy="500855"/>
          </a:xfrm>
          <a:prstGeom prst="rect">
            <a:avLst/>
          </a:prstGeom>
        </p:spPr>
        <p:txBody>
          <a:bodyPr vert="horz" lIns="92263" tIns="46132" rIns="92263" bIns="46132"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84871" cy="502676"/>
          </a:xfrm>
          <a:prstGeom prst="rect">
            <a:avLst/>
          </a:prstGeom>
        </p:spPr>
        <p:txBody>
          <a:bodyPr vert="horz" lIns="93167" tIns="46583" rIns="93167" bIns="4658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700" y="4"/>
            <a:ext cx="2984871" cy="502676"/>
          </a:xfrm>
          <a:prstGeom prst="rect">
            <a:avLst/>
          </a:prstGeom>
        </p:spPr>
        <p:txBody>
          <a:bodyPr vert="horz" lIns="93167" tIns="46583" rIns="93167" bIns="46583" rtlCol="0"/>
          <a:lstStyle>
            <a:lvl1pPr algn="r">
              <a:defRPr sz="1300"/>
            </a:lvl1pPr>
          </a:lstStyle>
          <a:p>
            <a:fld id="{0CCAFB02-77E3-5246-990E-8D2D380AA016}" type="datetime1">
              <a:rPr kumimoji="1" lang="ja-JP" altLang="en-US" smtClean="0"/>
              <a:pPr/>
              <a:t>2024/4/19</a:t>
            </a:fld>
            <a:endParaRPr kumimoji="1" lang="ja-JP" altLang="en-US"/>
          </a:p>
        </p:txBody>
      </p:sp>
      <p:sp>
        <p:nvSpPr>
          <p:cNvPr id="4" name="スライド イメージ プレースホルダー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3167" tIns="46583" rIns="93167" bIns="46583" rtlCol="0" anchor="ctr"/>
          <a:lstStyle/>
          <a:p>
            <a:endParaRPr lang="ja-JP" altLang="en-US"/>
          </a:p>
        </p:txBody>
      </p:sp>
      <p:sp>
        <p:nvSpPr>
          <p:cNvPr id="5" name="ノート プレースホルダー 4"/>
          <p:cNvSpPr>
            <a:spLocks noGrp="1"/>
          </p:cNvSpPr>
          <p:nvPr>
            <p:ph type="body" sz="quarter" idx="3"/>
          </p:nvPr>
        </p:nvSpPr>
        <p:spPr>
          <a:xfrm>
            <a:off x="688817" y="4821508"/>
            <a:ext cx="5510530" cy="3944868"/>
          </a:xfrm>
          <a:prstGeom prst="rect">
            <a:avLst/>
          </a:prstGeom>
        </p:spPr>
        <p:txBody>
          <a:bodyPr vert="horz" lIns="93167" tIns="46583" rIns="93167"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044"/>
            <a:ext cx="2984871" cy="502675"/>
          </a:xfrm>
          <a:prstGeom prst="rect">
            <a:avLst/>
          </a:prstGeom>
        </p:spPr>
        <p:txBody>
          <a:bodyPr vert="horz" lIns="93167" tIns="46583" rIns="93167" bIns="4658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700" y="9516044"/>
            <a:ext cx="2984871" cy="502675"/>
          </a:xfrm>
          <a:prstGeom prst="rect">
            <a:avLst/>
          </a:prstGeom>
        </p:spPr>
        <p:txBody>
          <a:bodyPr vert="horz" lIns="93167" tIns="46583" rIns="93167" bIns="46583"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2024/4/19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hubu333@chubu-renmei.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hubu.jita-trackfield.jp/schedule/h-r/" TargetMode="External"/><Relationship Id="rId2" Type="http://schemas.openxmlformats.org/officeDocument/2006/relationships/hyperlink" Target="http://gold.jaic.org/gifu/JITA/chubu/tt.html"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34289700"/>
              </p:ext>
            </p:extLst>
          </p:nvPr>
        </p:nvGraphicFramePr>
        <p:xfrm>
          <a:off x="944724" y="6393160"/>
          <a:ext cx="5184576" cy="2628121"/>
        </p:xfrm>
        <a:graphic>
          <a:graphicData uri="http://schemas.openxmlformats.org/drawingml/2006/table">
            <a:tbl>
              <a:tblPr firstRow="1" bandRow="1">
                <a:tableStyleId>{2D5ABB26-0587-4C30-8999-92F81FD0307C}</a:tableStyleId>
              </a:tblPr>
              <a:tblGrid>
                <a:gridCol w="1486779">
                  <a:extLst>
                    <a:ext uri="{9D8B030D-6E8A-4147-A177-3AD203B41FA5}">
                      <a16:colId xmlns:a16="http://schemas.microsoft.com/office/drawing/2014/main" val="20000"/>
                    </a:ext>
                  </a:extLst>
                </a:gridCol>
                <a:gridCol w="3697797">
                  <a:extLst>
                    <a:ext uri="{9D8B030D-6E8A-4147-A177-3AD203B41FA5}">
                      <a16:colId xmlns:a16="http://schemas.microsoft.com/office/drawing/2014/main" val="20001"/>
                    </a:ext>
                  </a:extLst>
                </a:gridCol>
              </a:tblGrid>
              <a:tr h="711870">
                <a:tc>
                  <a:txBody>
                    <a:bodyPr/>
                    <a:lstStyle/>
                    <a:p>
                      <a:pPr algn="dist"/>
                      <a:endParaRPr kumimoji="1" lang="en-US" altLang="ja-JP" sz="1200" dirty="0"/>
                    </a:p>
                    <a:p>
                      <a:pPr algn="dist"/>
                      <a:endParaRPr kumimoji="1" lang="en-US" altLang="ja-JP" sz="1200" dirty="0"/>
                    </a:p>
                    <a:p>
                      <a:pPr algn="dist"/>
                      <a:r>
                        <a:rPr kumimoji="1" lang="ja-JP" altLang="en-US" sz="1200" dirty="0"/>
                        <a:t>大会日程</a:t>
                      </a:r>
                    </a:p>
                  </a:txBody>
                  <a:tcPr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　２０２４年５月１１日</a:t>
                      </a:r>
                      <a:r>
                        <a:rPr kumimoji="1" lang="en-US" altLang="ja-JP" sz="1200" dirty="0"/>
                        <a:t>(</a:t>
                      </a:r>
                      <a:r>
                        <a:rPr kumimoji="1" lang="ja-JP" altLang="en-US" sz="1200" dirty="0"/>
                        <a:t>土</a:t>
                      </a:r>
                      <a:r>
                        <a:rPr kumimoji="1" lang="en-US" altLang="ja-JP" sz="1200" dirty="0"/>
                        <a:t>) 〜</a:t>
                      </a:r>
                      <a:r>
                        <a:rPr kumimoji="1" lang="ja-JP" altLang="en-US" sz="1200" dirty="0"/>
                        <a:t>１２日</a:t>
                      </a:r>
                      <a:r>
                        <a:rPr kumimoji="1" lang="en-US" altLang="ja-JP" sz="1200" dirty="0"/>
                        <a:t>(</a:t>
                      </a:r>
                      <a:r>
                        <a:rPr kumimoji="1" lang="ja-JP" altLang="en-US" sz="1200" dirty="0"/>
                        <a:t>日</a:t>
                      </a:r>
                      <a:r>
                        <a:rPr kumimoji="1" lang="en-US" altLang="ja-JP" sz="1200" dirty="0"/>
                        <a:t>)</a:t>
                      </a:r>
                    </a:p>
                  </a:txBody>
                  <a:tcPr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39675">
                <a:tc>
                  <a:txBody>
                    <a:bodyPr/>
                    <a:lstStyle/>
                    <a:p>
                      <a:pPr algn="dist"/>
                      <a:r>
                        <a:rPr kumimoji="1" lang="ja-JP" altLang="en-US" sz="1200" dirty="0"/>
                        <a:t>大会会場</a:t>
                      </a:r>
                    </a:p>
                  </a:txBody>
                  <a:tcPr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　岐阜メモリアルセンター長良川競技場</a:t>
                      </a:r>
                      <a:endParaRPr kumimoji="1" lang="en-US" altLang="ja-JP" sz="1200" baseline="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46237">
                <a:tc>
                  <a:txBody>
                    <a:bodyPr/>
                    <a:lstStyle/>
                    <a:p>
                      <a:pPr algn="dist"/>
                      <a:r>
                        <a:rPr kumimoji="1" lang="ja-JP" altLang="en-US" sz="1200" dirty="0"/>
                        <a:t>取材申請締切</a:t>
                      </a:r>
                    </a:p>
                  </a:txBody>
                  <a:tcPr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a:t>　</a:t>
                      </a:r>
                      <a:r>
                        <a:rPr kumimoji="1" lang="ja-JP" altLang="en-US" sz="1200" b="1" u="sng">
                          <a:solidFill>
                            <a:srgbClr val="FF0000"/>
                          </a:solidFill>
                        </a:rPr>
                        <a:t>２０２４年５月８日</a:t>
                      </a:r>
                      <a:r>
                        <a:rPr kumimoji="1" lang="en-US" altLang="ja-JP" sz="1200" b="1" u="sng" dirty="0">
                          <a:solidFill>
                            <a:srgbClr val="FF0000"/>
                          </a:solidFill>
                        </a:rPr>
                        <a:t>(</a:t>
                      </a:r>
                      <a:r>
                        <a:rPr kumimoji="1" lang="ja-JP" altLang="en-US" sz="1200" b="1" u="sng" dirty="0">
                          <a:solidFill>
                            <a:srgbClr val="FF0000"/>
                          </a:solidFill>
                        </a:rPr>
                        <a:t>水</a:t>
                      </a:r>
                      <a:r>
                        <a:rPr kumimoji="1" lang="en-US" altLang="ja-JP" sz="1200" b="1" u="sng" dirty="0">
                          <a:solidFill>
                            <a:srgbClr val="FF0000"/>
                          </a:solidFill>
                        </a:rPr>
                        <a:t>)</a:t>
                      </a:r>
                      <a:r>
                        <a:rPr kumimoji="1" lang="ja-JP" altLang="en-US" sz="1200" b="1" u="sng" dirty="0">
                          <a:solidFill>
                            <a:srgbClr val="FF0000"/>
                          </a:solidFill>
                        </a:rPr>
                        <a:t>  １２：００必着</a:t>
                      </a:r>
                      <a:endParaRPr kumimoji="1" lang="en-US" altLang="ja-JP" sz="1200" b="1" u="sng" dirty="0">
                        <a:solidFill>
                          <a:srgbClr val="FF0000"/>
                        </a:solidFil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930339">
                <a:tc>
                  <a:txBody>
                    <a:bodyPr/>
                    <a:lstStyle/>
                    <a:p>
                      <a:pPr algn="dist"/>
                      <a:r>
                        <a:rPr kumimoji="1" lang="ja-JP" altLang="en-US" sz="1200" dirty="0"/>
                        <a:t>取材受付時間</a:t>
                      </a:r>
                      <a:endParaRPr kumimoji="1" lang="en-US" altLang="ja-JP" sz="1200" dirty="0"/>
                    </a:p>
                    <a:p>
                      <a:pPr algn="dist"/>
                      <a:endParaRPr kumimoji="1" lang="en-US" altLang="ja-JP" sz="1200" dirty="0"/>
                    </a:p>
                    <a:p>
                      <a:pPr algn="dist"/>
                      <a:endParaRPr kumimoji="1" lang="ja-JP" altLang="en-US" sz="12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１１</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　９</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４５</a:t>
                      </a:r>
                      <a:r>
                        <a:rPr kumimoji="1" lang="is-IS" altLang="ja-JP" sz="1200" kern="1200" dirty="0">
                          <a:solidFill>
                            <a:schemeClr val="tx1"/>
                          </a:solidFill>
                          <a:effectLst/>
                          <a:latin typeface="+mn-lt"/>
                          <a:ea typeface="+mn-ea"/>
                          <a:cs typeface="+mn-cs"/>
                        </a:rPr>
                        <a:t>〜</a:t>
                      </a: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１２</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８</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effectLst/>
                        <a:latin typeface="+mn-lt"/>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2101" y="596203"/>
            <a:ext cx="2377794" cy="1631371"/>
          </a:xfrm>
          <a:prstGeom prst="rect">
            <a:avLst/>
          </a:prstGeom>
        </p:spPr>
      </p:pic>
      <p:sp>
        <p:nvSpPr>
          <p:cNvPr id="9" name="タイトル 1">
            <a:extLst>
              <a:ext uri="{FF2B5EF4-FFF2-40B4-BE49-F238E27FC236}">
                <a16:creationId xmlns:a16="http://schemas.microsoft.com/office/drawing/2014/main" id="{C2FD2CF5-803F-388B-8DF6-80EC1A1592DA}"/>
              </a:ext>
            </a:extLst>
          </p:cNvPr>
          <p:cNvSpPr txBox="1">
            <a:spLocks/>
          </p:cNvSpPr>
          <p:nvPr/>
        </p:nvSpPr>
        <p:spPr>
          <a:xfrm>
            <a:off x="350998" y="2360712"/>
            <a:ext cx="6120000" cy="3960440"/>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r>
              <a:rPr lang="ja-JP" altLang="en-US" sz="2800" dirty="0">
                <a:latin typeface="+mn-ea"/>
                <a:ea typeface="+mn-ea"/>
              </a:rPr>
              <a:t>第６８回</a:t>
            </a:r>
            <a:br>
              <a:rPr lang="en-US" altLang="ja-JP" sz="2800" dirty="0">
                <a:latin typeface="+mn-ea"/>
                <a:ea typeface="+mn-ea"/>
              </a:rPr>
            </a:br>
            <a:r>
              <a:rPr lang="ja-JP" altLang="en-US" sz="2800" dirty="0">
                <a:latin typeface="+mn-ea"/>
                <a:ea typeface="+mn-ea"/>
              </a:rPr>
              <a:t>中部実業団対抗陸上競技大会</a:t>
            </a:r>
            <a:br>
              <a:rPr lang="en-US" altLang="ja-JP" dirty="0">
                <a:solidFill>
                  <a:prstClr val="black"/>
                </a:solidFill>
                <a:latin typeface="メイリオ" panose="020B0604030504040204" pitchFamily="50" charset="-128"/>
                <a:ea typeface="メイリオ" panose="020B0604030504040204" pitchFamily="50" charset="-128"/>
              </a:rPr>
            </a:br>
            <a:br>
              <a:rPr lang="en-US" altLang="ja-JP" dirty="0">
                <a:solidFill>
                  <a:prstClr val="black"/>
                </a:solidFill>
                <a:latin typeface="メイリオ" panose="020B0604030504040204" pitchFamily="50" charset="-128"/>
                <a:ea typeface="メイリオ" panose="020B0604030504040204" pitchFamily="50" charset="-128"/>
              </a:rPr>
            </a:br>
            <a:r>
              <a:rPr lang="ja-JP" altLang="en-US" sz="4800" dirty="0">
                <a:solidFill>
                  <a:prstClr val="black"/>
                </a:solidFill>
                <a:latin typeface="メイリオ" panose="020B0604030504040204" pitchFamily="50" charset="-128"/>
                <a:ea typeface="メイリオ" panose="020B0604030504040204" pitchFamily="50" charset="-128"/>
              </a:rPr>
              <a:t>取材要項</a:t>
            </a:r>
            <a:br>
              <a:rPr lang="en-US" altLang="ja-JP" sz="4800" dirty="0">
                <a:latin typeface="+mn-ea"/>
                <a:ea typeface="+mn-ea"/>
              </a:rPr>
            </a:br>
            <a:r>
              <a:rPr lang="ja-JP" altLang="en-US" sz="2800" dirty="0">
                <a:latin typeface="+mn-ea"/>
                <a:ea typeface="+mn-ea"/>
              </a:rPr>
              <a:t>（報道機関用）</a:t>
            </a:r>
            <a:br>
              <a:rPr lang="en-US" altLang="ja-JP" sz="2800" dirty="0">
                <a:effectLst>
                  <a:outerShdw blurRad="38100" dist="38100" dir="2700000" algn="tl">
                    <a:srgbClr val="000000">
                      <a:alpha val="43137"/>
                    </a:srgbClr>
                  </a:outerShdw>
                </a:effectLst>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p>
        </p:txBody>
      </p:sp>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9000" y="440087"/>
            <a:ext cx="6511242" cy="9241110"/>
          </a:xfrm>
          <a:noFill/>
          <a:ln>
            <a:noFill/>
          </a:ln>
        </p:spPr>
        <p:txBody>
          <a:bodyPr>
            <a:noAutofit/>
          </a:bodyPr>
          <a:lstStyle/>
          <a:p>
            <a:pPr algn="l">
              <a:lnSpc>
                <a:spcPts val="1100"/>
              </a:lnSpc>
            </a:pPr>
            <a:r>
              <a:rPr lang="ja-JP" altLang="en-US" dirty="0"/>
              <a:t>報道関係者各位</a:t>
            </a:r>
            <a:endParaRPr lang="en-US" altLang="ja-JP" dirty="0"/>
          </a:p>
          <a:p>
            <a:pPr>
              <a:lnSpc>
                <a:spcPts val="1100"/>
              </a:lnSpc>
            </a:pPr>
            <a:endParaRPr lang="en-US" altLang="ja-JP" dirty="0"/>
          </a:p>
          <a:p>
            <a:pPr>
              <a:lnSpc>
                <a:spcPts val="1100"/>
              </a:lnSpc>
            </a:pPr>
            <a:r>
              <a:rPr lang="ja-JP" altLang="en-US" sz="1800" u="sng" dirty="0"/>
              <a:t>報道取材に関するお願い</a:t>
            </a:r>
            <a:endParaRPr lang="en-US" altLang="ja-JP" sz="1800" u="sng" dirty="0"/>
          </a:p>
          <a:p>
            <a:pPr algn="l">
              <a:lnSpc>
                <a:spcPct val="100000"/>
              </a:lnSpc>
            </a:pPr>
            <a:endParaRPr lang="en-US" altLang="ja-JP" dirty="0">
              <a:solidFill>
                <a:srgbClr val="FF0000"/>
              </a:solidFill>
            </a:endParaRPr>
          </a:p>
          <a:p>
            <a:pPr algn="l">
              <a:lnSpc>
                <a:spcPct val="100000"/>
              </a:lnSpc>
            </a:pPr>
            <a:r>
              <a:rPr lang="ja-JP" altLang="en-US" dirty="0"/>
              <a:t>　本大会の開催にあたり、報道関係の皆様に支障なく取材して頂くために、下記の要領にて取材・報道申請を整えております。申し込みされた場合には、本取材要項の全ての内容に同意したものとみなしますので、予めご了承ください。</a:t>
            </a:r>
            <a:endParaRPr lang="en-US" altLang="ja-JP" dirty="0"/>
          </a:p>
          <a:p>
            <a:pPr algn="l">
              <a:lnSpc>
                <a:spcPct val="100000"/>
              </a:lnSpc>
            </a:pPr>
            <a:r>
              <a:rPr lang="ja-JP" altLang="en-US" dirty="0"/>
              <a:t>　なお、取材に関しましてはスポーツ報道を目的としている場合に限らせていただきます。</a:t>
            </a:r>
            <a:endParaRPr lang="en-US" altLang="ja-JP" dirty="0"/>
          </a:p>
          <a:p>
            <a:pPr algn="l">
              <a:lnSpc>
                <a:spcPct val="100000"/>
              </a:lnSpc>
            </a:pPr>
            <a:r>
              <a:rPr lang="ja-JP" altLang="en-US" dirty="0"/>
              <a:t>　大会運営・競技進行に支障のないよう、競技役員の指示には必ず従ってください。　　　指示に従っていただけず支障となるような行為があったと判断した場合は退場していただく場合もございます。</a:t>
            </a:r>
          </a:p>
          <a:p>
            <a:pPr algn="l">
              <a:lnSpc>
                <a:spcPts val="1100"/>
              </a:lnSpc>
            </a:pPr>
            <a:r>
              <a:rPr lang="ja-JP" altLang="en-US" dirty="0"/>
              <a:t>　</a:t>
            </a:r>
          </a:p>
          <a:p>
            <a:pPr algn="l">
              <a:lnSpc>
                <a:spcPct val="100000"/>
              </a:lnSpc>
            </a:pPr>
            <a:r>
              <a:rPr lang="ja-JP" altLang="en-US" sz="1400" b="1" u="sng" dirty="0"/>
              <a:t>１．取材申請について</a:t>
            </a:r>
          </a:p>
          <a:p>
            <a:pPr marL="447675" indent="-447675" algn="l">
              <a:lnSpc>
                <a:spcPct val="100000"/>
              </a:lnSpc>
            </a:pPr>
            <a:r>
              <a:rPr lang="ja-JP" altLang="en-US" dirty="0"/>
              <a:t>（１）報道取材可能団体</a:t>
            </a:r>
            <a:endParaRPr lang="en-US" altLang="ja-JP" dirty="0"/>
          </a:p>
          <a:p>
            <a:pPr marL="447675" indent="-447675" algn="l">
              <a:lnSpc>
                <a:spcPct val="100000"/>
              </a:lnSpc>
            </a:pPr>
            <a:r>
              <a:rPr lang="ja-JP" altLang="en-US" sz="1100" dirty="0"/>
              <a:t>　　   </a:t>
            </a:r>
            <a:r>
              <a:rPr lang="ja-JP" altLang="en-US" dirty="0"/>
              <a:t>日本新聞協会・日本雑誌協会・日本スポーツニュース協会・日本スポーツプレス協会</a:t>
            </a:r>
            <a:endParaRPr lang="en-US" altLang="ja-JP" dirty="0"/>
          </a:p>
          <a:p>
            <a:pPr marL="447675" indent="-447675" algn="l">
              <a:lnSpc>
                <a:spcPct val="100000"/>
              </a:lnSpc>
            </a:pPr>
            <a:r>
              <a:rPr lang="ja-JP" altLang="en-US" dirty="0"/>
              <a:t>　　　日本外国特派員協会の各加盟社、陸上競技専門誌等、スポーツ報道を目的とする</a:t>
            </a:r>
            <a:endParaRPr lang="en-US" altLang="ja-JP" dirty="0"/>
          </a:p>
          <a:p>
            <a:pPr marL="447675" indent="-447675" algn="l">
              <a:lnSpc>
                <a:spcPct val="100000"/>
              </a:lnSpc>
            </a:pPr>
            <a:r>
              <a:rPr lang="ja-JP" altLang="en-US" dirty="0"/>
              <a:t>　　　メディ アに限る。 </a:t>
            </a:r>
            <a:endParaRPr lang="en-US" altLang="ja-JP" sz="1100" dirty="0"/>
          </a:p>
          <a:p>
            <a:pPr marL="447675" indent="-447675" algn="l">
              <a:lnSpc>
                <a:spcPct val="150000"/>
              </a:lnSpc>
            </a:pPr>
            <a:r>
              <a:rPr lang="ja-JP" altLang="en-US" dirty="0"/>
              <a:t>（２）申し込み方法</a:t>
            </a:r>
          </a:p>
          <a:p>
            <a:pPr algn="l">
              <a:lnSpc>
                <a:spcPct val="100000"/>
              </a:lnSpc>
            </a:pPr>
            <a:r>
              <a:rPr lang="ja-JP" altLang="en-US" dirty="0"/>
              <a:t>　　本要項に添付された</a:t>
            </a:r>
            <a:r>
              <a:rPr lang="ja-JP" altLang="en-US" u="sng" dirty="0"/>
              <a:t>取材申請書による事前申請</a:t>
            </a:r>
            <a:r>
              <a:rPr lang="ja-JP" altLang="en-US" dirty="0"/>
              <a:t>となります。</a:t>
            </a:r>
          </a:p>
          <a:p>
            <a:pPr algn="l">
              <a:lnSpc>
                <a:spcPct val="100000"/>
              </a:lnSpc>
            </a:pPr>
            <a:r>
              <a:rPr lang="ja-JP" altLang="en-US" dirty="0"/>
              <a:t>　　</a:t>
            </a:r>
            <a:r>
              <a:rPr lang="ja-JP" altLang="en-US" b="1" dirty="0">
                <a:solidFill>
                  <a:srgbClr val="FF0000"/>
                </a:solidFill>
              </a:rPr>
              <a:t>５月８日（水）１２：００まで</a:t>
            </a:r>
            <a:r>
              <a:rPr lang="ja-JP" altLang="en-US" dirty="0"/>
              <a:t>に、中部実業団陸上競技連盟事務局まで</a:t>
            </a:r>
            <a:r>
              <a:rPr lang="en-US" altLang="ja-JP" dirty="0"/>
              <a:t>FAX</a:t>
            </a:r>
            <a:r>
              <a:rPr lang="ja-JP" altLang="en-US" dirty="0"/>
              <a:t>または</a:t>
            </a:r>
            <a:endParaRPr lang="en-US" altLang="ja-JP" dirty="0"/>
          </a:p>
          <a:p>
            <a:pPr algn="l">
              <a:lnSpc>
                <a:spcPct val="100000"/>
              </a:lnSpc>
            </a:pPr>
            <a:r>
              <a:rPr lang="ja-JP" altLang="en-US" dirty="0"/>
              <a:t>　　メール（</a:t>
            </a:r>
            <a:r>
              <a:rPr lang="en-US" altLang="ja-JP" dirty="0">
                <a:hlinkClick r:id="rId2"/>
              </a:rPr>
              <a:t>chubu333@chubu-renmei.com</a:t>
            </a:r>
            <a:r>
              <a:rPr lang="ja-JP" altLang="en-US" dirty="0"/>
              <a:t>）でお送りください。</a:t>
            </a:r>
            <a:r>
              <a:rPr lang="en-US" altLang="ja-JP" dirty="0"/>
              <a:t> </a:t>
            </a:r>
            <a:endParaRPr lang="en-US" altLang="ja-JP" sz="1400" dirty="0"/>
          </a:p>
          <a:p>
            <a:pPr algn="l">
              <a:lnSpc>
                <a:spcPct val="150000"/>
              </a:lnSpc>
            </a:pPr>
            <a:r>
              <a:rPr lang="ja-JP" altLang="en-US" sz="1400" dirty="0"/>
              <a:t>（３）注意事項</a:t>
            </a:r>
            <a:endParaRPr lang="en-US" altLang="ja-JP" sz="1200" dirty="0"/>
          </a:p>
          <a:p>
            <a:pPr lvl="1" algn="l">
              <a:lnSpc>
                <a:spcPct val="150000"/>
              </a:lnSpc>
            </a:pPr>
            <a:r>
              <a:rPr lang="ja-JP" altLang="en-US" sz="1200" dirty="0"/>
              <a:t>■各社申請を取りまとめた後に、取材人数調整等を行う場合があります。</a:t>
            </a:r>
            <a:endParaRPr lang="en-US" altLang="ja-JP" sz="1200" dirty="0"/>
          </a:p>
          <a:p>
            <a:pPr lvl="1" algn="l">
              <a:lnSpc>
                <a:spcPct val="150000"/>
              </a:lnSpc>
            </a:pPr>
            <a:r>
              <a:rPr lang="ja-JP" altLang="en-US" sz="1200" dirty="0"/>
              <a:t>■締め切り後の申請、当日の申請は原則として受け付けません。</a:t>
            </a:r>
          </a:p>
          <a:p>
            <a:pPr lvl="1" algn="l">
              <a:lnSpc>
                <a:spcPct val="150000"/>
              </a:lnSpc>
            </a:pPr>
            <a:r>
              <a:rPr lang="ja-JP" altLang="en-US" sz="1200" dirty="0"/>
              <a:t>■撮影や取材は主催・共催・後援・配信中継を優先させていただきます。</a:t>
            </a:r>
            <a:endParaRPr lang="en-US" altLang="ja-JP" sz="1200" dirty="0"/>
          </a:p>
          <a:p>
            <a:pPr lvl="1" algn="l">
              <a:lnSpc>
                <a:spcPct val="150000"/>
              </a:lnSpc>
            </a:pPr>
            <a:r>
              <a:rPr lang="ja-JP" altLang="en-US" sz="1200" dirty="0"/>
              <a:t>■プレスルームは常設いたしませんので予めご了承ください。</a:t>
            </a:r>
            <a:endParaRPr lang="en-US" altLang="ja-JP" sz="1200" dirty="0"/>
          </a:p>
          <a:p>
            <a:pPr lvl="1" algn="l">
              <a:lnSpc>
                <a:spcPct val="100000"/>
              </a:lnSpc>
            </a:pPr>
            <a:r>
              <a:rPr lang="ja-JP" altLang="en-US" sz="1200" dirty="0"/>
              <a:t>■本要項の内容については、競技運営上の都合により、大会当日も含め変更する場合が　</a:t>
            </a:r>
            <a:endParaRPr lang="en-US" altLang="ja-JP" sz="1200" dirty="0"/>
          </a:p>
          <a:p>
            <a:pPr lvl="1" algn="l">
              <a:lnSpc>
                <a:spcPct val="100000"/>
              </a:lnSpc>
            </a:pPr>
            <a:r>
              <a:rPr lang="ja-JP" altLang="en-US" sz="1200" dirty="0"/>
              <a:t>　あります。その際は競技役員の指示に従ってください。</a:t>
            </a:r>
            <a:endParaRPr lang="en-US" altLang="ja-JP" dirty="0"/>
          </a:p>
          <a:p>
            <a:pPr marL="447675" indent="-447675" algn="l">
              <a:lnSpc>
                <a:spcPct val="150000"/>
              </a:lnSpc>
            </a:pPr>
            <a:endParaRPr lang="en-US" altLang="ja-JP" dirty="0"/>
          </a:p>
        </p:txBody>
      </p:sp>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a:p>
        </p:txBody>
      </p:sp>
      <p:sp>
        <p:nvSpPr>
          <p:cNvPr id="17" name="サブタイトル 2">
            <a:extLst>
              <a:ext uri="{FF2B5EF4-FFF2-40B4-BE49-F238E27FC236}">
                <a16:creationId xmlns:a16="http://schemas.microsoft.com/office/drawing/2014/main" id="{645B50A5-05EB-1A47-D0B7-82C3BE2A16F3}"/>
              </a:ext>
            </a:extLst>
          </p:cNvPr>
          <p:cNvSpPr>
            <a:spLocks noGrp="1"/>
          </p:cNvSpPr>
          <p:nvPr>
            <p:ph type="subTitle" idx="1"/>
          </p:nvPr>
        </p:nvSpPr>
        <p:spPr>
          <a:xfrm>
            <a:off x="220242" y="560512"/>
            <a:ext cx="6480000" cy="9073008"/>
          </a:xfrm>
          <a:noFill/>
        </p:spPr>
        <p:txBody>
          <a:bodyPr>
            <a:noAutofit/>
          </a:bodyPr>
          <a:lstStyle/>
          <a:p>
            <a:pPr algn="l">
              <a:lnSpc>
                <a:spcPts val="1100"/>
              </a:lnSpc>
            </a:pPr>
            <a:r>
              <a:rPr lang="ja-JP" altLang="en-US" sz="1400" b="1" u="sng" dirty="0"/>
              <a:t>２．大会当日の受付および取材について</a:t>
            </a:r>
          </a:p>
          <a:p>
            <a:pPr algn="l">
              <a:lnSpc>
                <a:spcPct val="150000"/>
              </a:lnSpc>
              <a:spcBef>
                <a:spcPts val="600"/>
              </a:spcBef>
            </a:pPr>
            <a:r>
              <a:rPr lang="ja-JP" altLang="en-US" dirty="0"/>
              <a:t>（１）報道受付</a:t>
            </a:r>
            <a:endParaRPr lang="en-US" altLang="ja-JP" dirty="0"/>
          </a:p>
          <a:p>
            <a:pPr algn="l">
              <a:lnSpc>
                <a:spcPct val="150000"/>
              </a:lnSpc>
              <a:spcBef>
                <a:spcPts val="600"/>
              </a:spcBef>
            </a:pPr>
            <a:r>
              <a:rPr lang="ja-JP" altLang="en-US" b="1" dirty="0"/>
              <a:t>　</a:t>
            </a:r>
            <a:r>
              <a:rPr lang="ja-JP" altLang="en-US" dirty="0"/>
              <a:t>報道受付 </a:t>
            </a:r>
            <a:r>
              <a:rPr lang="ja-JP" altLang="en-US" b="1" dirty="0"/>
              <a:t>⇒ </a:t>
            </a:r>
            <a:r>
              <a:rPr lang="ja-JP" altLang="en-US" b="1" dirty="0">
                <a:solidFill>
                  <a:srgbClr val="FF0000"/>
                </a:solidFill>
              </a:rPr>
              <a:t>岐阜メモリアルセンター長良川競技場　</a:t>
            </a:r>
            <a:r>
              <a:rPr lang="en-US" altLang="ja-JP" b="1" dirty="0">
                <a:solidFill>
                  <a:srgbClr val="FF0000"/>
                </a:solidFill>
              </a:rPr>
              <a:t>2</a:t>
            </a:r>
            <a:r>
              <a:rPr lang="ja-JP" altLang="en-US" b="1" dirty="0">
                <a:solidFill>
                  <a:srgbClr val="FF0000"/>
                </a:solidFill>
              </a:rPr>
              <a:t>階受付</a:t>
            </a:r>
            <a:r>
              <a:rPr lang="ja-JP" altLang="en-US" dirty="0"/>
              <a:t>（</a:t>
            </a:r>
            <a:r>
              <a:rPr lang="en-US" altLang="ja-JP" dirty="0"/>
              <a:t>p.4</a:t>
            </a:r>
            <a:r>
              <a:rPr lang="ja-JP" altLang="en-US" dirty="0"/>
              <a:t>参照）</a:t>
            </a:r>
            <a:endParaRPr lang="en-US" altLang="ja-JP" dirty="0"/>
          </a:p>
          <a:p>
            <a:pPr marL="360000" indent="-457200" algn="l">
              <a:lnSpc>
                <a:spcPct val="150000"/>
              </a:lnSpc>
              <a:spcBef>
                <a:spcPts val="600"/>
              </a:spcBef>
            </a:pPr>
            <a:r>
              <a:rPr lang="ja-JP" altLang="en-US" dirty="0"/>
              <a:t>　・受付時は </a:t>
            </a:r>
            <a:r>
              <a:rPr lang="ja-JP" altLang="en-US" b="1" u="sng" dirty="0"/>
              <a:t>取材申請書・名刺</a:t>
            </a:r>
            <a:r>
              <a:rPr lang="en-US" altLang="ja-JP" b="1" u="sng" dirty="0"/>
              <a:t>1</a:t>
            </a:r>
            <a:r>
              <a:rPr lang="ja-JP" altLang="en-US" b="1" u="sng" dirty="0"/>
              <a:t>枚</a:t>
            </a:r>
            <a:r>
              <a:rPr lang="ja-JP" altLang="en-US" b="1" dirty="0"/>
              <a:t> </a:t>
            </a:r>
            <a:r>
              <a:rPr lang="ja-JP" altLang="en-US" dirty="0"/>
              <a:t>をご提示ください。</a:t>
            </a:r>
            <a:endParaRPr lang="en-US" altLang="ja-JP" dirty="0"/>
          </a:p>
          <a:p>
            <a:pPr marL="360000" indent="-457200" algn="l">
              <a:lnSpc>
                <a:spcPct val="150000"/>
              </a:lnSpc>
              <a:spcBef>
                <a:spcPts val="600"/>
              </a:spcBef>
            </a:pPr>
            <a:r>
              <a:rPr lang="ja-JP" altLang="en-US" dirty="0"/>
              <a:t>　・受付後、ビブスをお渡しします。常時着用をお願いします。</a:t>
            </a:r>
            <a:endParaRPr lang="en-US" altLang="ja-JP" dirty="0"/>
          </a:p>
          <a:p>
            <a:pPr lvl="1" indent="-457200" algn="l">
              <a:lnSpc>
                <a:spcPct val="100000"/>
              </a:lnSpc>
              <a:spcBef>
                <a:spcPts val="600"/>
              </a:spcBef>
            </a:pPr>
            <a:r>
              <a:rPr lang="ja-JP" altLang="en-US" sz="1100" dirty="0"/>
              <a:t>　　　</a:t>
            </a:r>
            <a:r>
              <a:rPr lang="en-US" altLang="ja-JP" sz="1100" dirty="0"/>
              <a:t>※</a:t>
            </a:r>
            <a:r>
              <a:rPr lang="ja-JP" altLang="en-US" sz="1100" dirty="0"/>
              <a:t>当日の申請は原則として受け付けません。</a:t>
            </a:r>
            <a:endParaRPr lang="en-US" altLang="ja-JP" sz="1100" dirty="0"/>
          </a:p>
          <a:p>
            <a:pPr lvl="1" indent="-457200" algn="l">
              <a:lnSpc>
                <a:spcPct val="100000"/>
              </a:lnSpc>
              <a:spcBef>
                <a:spcPts val="600"/>
              </a:spcBef>
            </a:pPr>
            <a:endParaRPr lang="en-US" altLang="ja-JP" sz="1100" dirty="0"/>
          </a:p>
          <a:p>
            <a:pPr lvl="1" indent="-457200" algn="l">
              <a:lnSpc>
                <a:spcPct val="100000"/>
              </a:lnSpc>
              <a:spcBef>
                <a:spcPts val="600"/>
              </a:spcBef>
            </a:pPr>
            <a:r>
              <a:rPr lang="ja-JP" altLang="en-US" sz="1200" dirty="0"/>
              <a:t>　　＜ 注 意 事 項 ＞</a:t>
            </a:r>
            <a:endParaRPr lang="en-US" altLang="ja-JP" sz="1200" dirty="0"/>
          </a:p>
          <a:p>
            <a:pPr lvl="1" indent="-457200" algn="l">
              <a:lnSpc>
                <a:spcPct val="100000"/>
              </a:lnSpc>
              <a:spcBef>
                <a:spcPts val="600"/>
              </a:spcBef>
            </a:pPr>
            <a:r>
              <a:rPr lang="ja-JP" altLang="en-US" sz="1200" dirty="0"/>
              <a:t>　・お渡ししたビブスは各自で管理いただき、お帰りの際に返却してください。</a:t>
            </a:r>
            <a:endParaRPr lang="en-US" altLang="ja-JP" sz="1200" dirty="0"/>
          </a:p>
          <a:p>
            <a:pPr lvl="1" indent="-457200" algn="l">
              <a:lnSpc>
                <a:spcPct val="100000"/>
              </a:lnSpc>
              <a:spcBef>
                <a:spcPts val="600"/>
              </a:spcBef>
            </a:pPr>
            <a:r>
              <a:rPr lang="ja-JP" altLang="en-US" sz="1200" dirty="0"/>
              <a:t>　　（</a:t>
            </a:r>
            <a:r>
              <a:rPr lang="en-US" altLang="ja-JP" sz="1200" dirty="0"/>
              <a:t>2</a:t>
            </a:r>
            <a:r>
              <a:rPr lang="ja-JP" altLang="en-US" sz="1200" dirty="0"/>
              <a:t>日間来場の方は</a:t>
            </a:r>
            <a:r>
              <a:rPr lang="en-US" altLang="ja-JP" sz="1200" dirty="0"/>
              <a:t>2</a:t>
            </a:r>
            <a:r>
              <a:rPr lang="ja-JP" altLang="en-US" sz="1200" dirty="0"/>
              <a:t>日目のお帰りの際に返却ください。）</a:t>
            </a:r>
          </a:p>
          <a:p>
            <a:pPr lvl="1" indent="-457200" algn="l">
              <a:lnSpc>
                <a:spcPct val="100000"/>
              </a:lnSpc>
            </a:pPr>
            <a:endParaRPr lang="en-US" altLang="ja-JP" dirty="0"/>
          </a:p>
          <a:p>
            <a:pPr algn="l">
              <a:lnSpc>
                <a:spcPct val="100000"/>
              </a:lnSpc>
              <a:spcBef>
                <a:spcPts val="600"/>
              </a:spcBef>
            </a:pPr>
            <a:r>
              <a:rPr lang="ja-JP" altLang="en-US" dirty="0"/>
              <a:t>（２）取材について</a:t>
            </a:r>
            <a:endParaRPr lang="en-US" altLang="ja-JP" dirty="0"/>
          </a:p>
          <a:p>
            <a:pPr algn="l">
              <a:lnSpc>
                <a:spcPct val="150000"/>
              </a:lnSpc>
              <a:spcBef>
                <a:spcPts val="600"/>
              </a:spcBef>
            </a:pPr>
            <a:r>
              <a:rPr lang="ja-JP" altLang="en-US" dirty="0"/>
              <a:t>　・プレスルームは常設いたしませんが、競技場１階、会議室半面を競技役員と共用で</a:t>
            </a:r>
            <a:endParaRPr lang="en-US" altLang="ja-JP" dirty="0"/>
          </a:p>
          <a:p>
            <a:pPr algn="l">
              <a:lnSpc>
                <a:spcPct val="150000"/>
              </a:lnSpc>
              <a:spcBef>
                <a:spcPts val="600"/>
              </a:spcBef>
            </a:pPr>
            <a:r>
              <a:rPr lang="ja-JP" altLang="en-US" dirty="0"/>
              <a:t>　　利用可能です。競技終了後３０分で閉室させていただきます。</a:t>
            </a:r>
            <a:endParaRPr lang="en-US" altLang="ja-JP" dirty="0"/>
          </a:p>
          <a:p>
            <a:pPr algn="l">
              <a:lnSpc>
                <a:spcPct val="150000"/>
              </a:lnSpc>
              <a:spcBef>
                <a:spcPts val="600"/>
              </a:spcBef>
            </a:pPr>
            <a:r>
              <a:rPr lang="ja-JP" altLang="en-US" dirty="0"/>
              <a:t>　・インターネット回線の設備はございませんので各自でご準備をお願いします。</a:t>
            </a:r>
            <a:endParaRPr lang="en-US" altLang="ja-JP" dirty="0"/>
          </a:p>
          <a:p>
            <a:pPr algn="l">
              <a:lnSpc>
                <a:spcPct val="150000"/>
              </a:lnSpc>
              <a:spcBef>
                <a:spcPts val="600"/>
              </a:spcBef>
            </a:pPr>
            <a:r>
              <a:rPr lang="ja-JP" altLang="en-US" dirty="0"/>
              <a:t>　・競技運営上、撮影エリアを指示・制限する場合があります。</a:t>
            </a:r>
            <a:endParaRPr lang="en-US" altLang="ja-JP" dirty="0"/>
          </a:p>
          <a:p>
            <a:pPr algn="l">
              <a:lnSpc>
                <a:spcPct val="150000"/>
              </a:lnSpc>
              <a:spcBef>
                <a:spcPts val="600"/>
              </a:spcBef>
            </a:pPr>
            <a:r>
              <a:rPr lang="ja-JP" altLang="en-US" dirty="0"/>
              <a:t>　　その場合は競技役員の指⽰に従ってください。</a:t>
            </a:r>
            <a:endParaRPr lang="en-US" altLang="ja-JP" dirty="0"/>
          </a:p>
          <a:p>
            <a:pPr algn="l">
              <a:lnSpc>
                <a:spcPct val="150000"/>
              </a:lnSpc>
              <a:spcBef>
                <a:spcPts val="600"/>
              </a:spcBef>
            </a:pPr>
            <a:r>
              <a:rPr lang="ja-JP" altLang="en-US" dirty="0"/>
              <a:t>　・各競技終了後、リザルトは岐阜陸上競技協会の速報サイトに掲載します。</a:t>
            </a:r>
            <a:endParaRPr lang="en-US" altLang="ja-JP" dirty="0"/>
          </a:p>
          <a:p>
            <a:pPr algn="l">
              <a:lnSpc>
                <a:spcPct val="150000"/>
              </a:lnSpc>
              <a:spcBef>
                <a:spcPts val="600"/>
              </a:spcBef>
            </a:pPr>
            <a:r>
              <a:rPr lang="ja-JP" altLang="en-US" dirty="0"/>
              <a:t>　　紙面での配布・掲示は行いません。</a:t>
            </a:r>
            <a:r>
              <a:rPr lang="ja-JP" altLang="ja-JP" sz="1200" kern="100" dirty="0">
                <a:effectLst/>
                <a:latin typeface="Century" panose="02040604050505020304" pitchFamily="18" charset="0"/>
                <a:ea typeface="Meiryo UI" panose="020B0604030504040204" pitchFamily="50" charset="-128"/>
                <a:cs typeface="Times New Roman" panose="02020603050405020304" pitchFamily="18" charset="0"/>
              </a:rPr>
              <a:t> ※大会当日のみ運用</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3" name="テキスト ボックス 2">
            <a:extLst>
              <a:ext uri="{FF2B5EF4-FFF2-40B4-BE49-F238E27FC236}">
                <a16:creationId xmlns:a16="http://schemas.microsoft.com/office/drawing/2014/main" id="{2B05B059-23A4-12E0-2771-681FBE2EC6E9}"/>
              </a:ext>
            </a:extLst>
          </p:cNvPr>
          <p:cNvSpPr txBox="1">
            <a:spLocks noChangeArrowheads="1"/>
          </p:cNvSpPr>
          <p:nvPr/>
        </p:nvSpPr>
        <p:spPr bwMode="auto">
          <a:xfrm>
            <a:off x="1772816" y="7292367"/>
            <a:ext cx="449802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l"/>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≪岐阜陸上競技協会速報サイト</a:t>
            </a:r>
            <a:r>
              <a:rPr lang="en-US" sz="1200" kern="100" dirty="0">
                <a:effectLst/>
                <a:latin typeface="Century" panose="02040604050505020304" pitchFamily="18" charset="0"/>
                <a:ea typeface="Meiryo UI" panose="020B0604030504040204" pitchFamily="50" charset="-128"/>
                <a:cs typeface="Times New Roman" panose="02020603050405020304" pitchFamily="18" charset="0"/>
              </a:rPr>
              <a:t>QR</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コード≫　※大会当日のみ運用</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u="sng" kern="100" dirty="0">
                <a:solidFill>
                  <a:srgbClr val="FF0000"/>
                </a:solidFill>
                <a:latin typeface="Meiryo UI" panose="020B0604030504040204" pitchFamily="50" charset="-128"/>
                <a:ea typeface="ＭＳ 明朝" panose="02020609040205080304" pitchFamily="17" charset="-128"/>
                <a:cs typeface="Times New Roman" panose="02020603050405020304" pitchFamily="18" charset="0"/>
                <a:hlinkClick r:id="rId2">
                  <a:extLst>
                    <a:ext uri="{A12FA001-AC4F-418D-AE19-62706E023703}">
                      <ahyp:hlinkClr xmlns:ahyp="http://schemas.microsoft.com/office/drawing/2018/hyperlinkcolor" val="tx"/>
                    </a:ext>
                  </a:extLst>
                </a:hlinkClick>
              </a:rPr>
              <a:t>http://gold.jaic.org/gifu/JITA/chubu/tt.html</a:t>
            </a:r>
            <a:endParaRPr lang="ja-JP" sz="1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a:extLst>
              <a:ext uri="{FF2B5EF4-FFF2-40B4-BE49-F238E27FC236}">
                <a16:creationId xmlns:a16="http://schemas.microsoft.com/office/drawing/2014/main" id="{5E2DF006-B8AF-206F-B74D-A9C3595DFB87}"/>
              </a:ext>
            </a:extLst>
          </p:cNvPr>
          <p:cNvSpPr txBox="1">
            <a:spLocks noChangeArrowheads="1"/>
          </p:cNvSpPr>
          <p:nvPr/>
        </p:nvSpPr>
        <p:spPr bwMode="auto">
          <a:xfrm>
            <a:off x="1772816" y="8624515"/>
            <a:ext cx="431800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８</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回中部実業団対抗陸上 大会ページ≫</a:t>
            </a:r>
          </a:p>
          <a:p>
            <a:pPr algn="l"/>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3"/>
              </a:rPr>
              <a:t>http://chubu.jita-trackfield.jp/schedule/h-r/</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CA5A5C35-EEEF-9ED9-A27A-1ECD4B5D98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80" y="6825208"/>
            <a:ext cx="1224136" cy="1224136"/>
          </a:xfrm>
          <a:prstGeom prst="rect">
            <a:avLst/>
          </a:prstGeom>
        </p:spPr>
      </p:pic>
      <p:pic>
        <p:nvPicPr>
          <p:cNvPr id="6" name="図 5">
            <a:extLst>
              <a:ext uri="{FF2B5EF4-FFF2-40B4-BE49-F238E27FC236}">
                <a16:creationId xmlns:a16="http://schemas.microsoft.com/office/drawing/2014/main" id="{E2D8DBB0-CA95-7047-30D0-FFACC2D746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8680" y="8301372"/>
            <a:ext cx="1224136" cy="1224136"/>
          </a:xfrm>
          <a:prstGeom prst="rect">
            <a:avLst/>
          </a:prstGeom>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9527FE1-218D-55AA-E06A-D838BD4077C5}"/>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pic>
        <p:nvPicPr>
          <p:cNvPr id="6" name="図 5">
            <a:extLst>
              <a:ext uri="{FF2B5EF4-FFF2-40B4-BE49-F238E27FC236}">
                <a16:creationId xmlns:a16="http://schemas.microsoft.com/office/drawing/2014/main" id="{6E23E767-3349-5EF3-F946-16B3698F841C}"/>
              </a:ext>
            </a:extLst>
          </p:cNvPr>
          <p:cNvPicPr>
            <a:picLocks noChangeAspect="1"/>
          </p:cNvPicPr>
          <p:nvPr/>
        </p:nvPicPr>
        <p:blipFill rotWithShape="1">
          <a:blip r:embed="rId2"/>
          <a:srcRect l="13251" t="15350" r="15875" b="22438"/>
          <a:stretch/>
        </p:blipFill>
        <p:spPr>
          <a:xfrm rot="16200000">
            <a:off x="-1575636" y="1956197"/>
            <a:ext cx="10242238" cy="5993606"/>
          </a:xfrm>
          <a:prstGeom prst="rect">
            <a:avLst/>
          </a:prstGeom>
        </p:spPr>
      </p:pic>
    </p:spTree>
    <p:extLst>
      <p:ext uri="{BB962C8B-B14F-4D97-AF65-F5344CB8AC3E}">
        <p14:creationId xmlns:p14="http://schemas.microsoft.com/office/powerpoint/2010/main" val="317565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204962253"/>
              </p:ext>
            </p:extLst>
          </p:nvPr>
        </p:nvGraphicFramePr>
        <p:xfrm>
          <a:off x="170651" y="380492"/>
          <a:ext cx="6545516" cy="5340104"/>
        </p:xfrm>
        <a:graphic>
          <a:graphicData uri="http://schemas.openxmlformats.org/drawingml/2006/table">
            <a:tbl>
              <a:tblPr firstRow="1" bandRow="1">
                <a:tableStyleId>{5C22544A-7EE6-4342-B048-85BDC9FD1C3A}</a:tableStyleId>
              </a:tblPr>
              <a:tblGrid>
                <a:gridCol w="1468146">
                  <a:extLst>
                    <a:ext uri="{9D8B030D-6E8A-4147-A177-3AD203B41FA5}">
                      <a16:colId xmlns:a16="http://schemas.microsoft.com/office/drawing/2014/main" val="20000"/>
                    </a:ext>
                  </a:extLst>
                </a:gridCol>
                <a:gridCol w="764101">
                  <a:extLst>
                    <a:ext uri="{9D8B030D-6E8A-4147-A177-3AD203B41FA5}">
                      <a16:colId xmlns:a16="http://schemas.microsoft.com/office/drawing/2014/main" val="20002"/>
                    </a:ext>
                  </a:extLst>
                </a:gridCol>
                <a:gridCol w="657029">
                  <a:extLst>
                    <a:ext uri="{9D8B030D-6E8A-4147-A177-3AD203B41FA5}">
                      <a16:colId xmlns:a16="http://schemas.microsoft.com/office/drawing/2014/main" val="3921252718"/>
                    </a:ext>
                  </a:extLst>
                </a:gridCol>
                <a:gridCol w="433109">
                  <a:extLst>
                    <a:ext uri="{9D8B030D-6E8A-4147-A177-3AD203B41FA5}">
                      <a16:colId xmlns:a16="http://schemas.microsoft.com/office/drawing/2014/main" val="20004"/>
                    </a:ext>
                  </a:extLst>
                </a:gridCol>
                <a:gridCol w="278014">
                  <a:extLst>
                    <a:ext uri="{9D8B030D-6E8A-4147-A177-3AD203B41FA5}">
                      <a16:colId xmlns:a16="http://schemas.microsoft.com/office/drawing/2014/main" val="20005"/>
                    </a:ext>
                  </a:extLst>
                </a:gridCol>
                <a:gridCol w="720080">
                  <a:extLst>
                    <a:ext uri="{9D8B030D-6E8A-4147-A177-3AD203B41FA5}">
                      <a16:colId xmlns:a16="http://schemas.microsoft.com/office/drawing/2014/main" val="2270003784"/>
                    </a:ext>
                  </a:extLst>
                </a:gridCol>
                <a:gridCol w="1080120">
                  <a:extLst>
                    <a:ext uri="{9D8B030D-6E8A-4147-A177-3AD203B41FA5}">
                      <a16:colId xmlns:a16="http://schemas.microsoft.com/office/drawing/2014/main" val="2684871525"/>
                    </a:ext>
                  </a:extLst>
                </a:gridCol>
                <a:gridCol w="1144917">
                  <a:extLst>
                    <a:ext uri="{9D8B030D-6E8A-4147-A177-3AD203B41FA5}">
                      <a16:colId xmlns:a16="http://schemas.microsoft.com/office/drawing/2014/main" val="3019153014"/>
                    </a:ext>
                  </a:extLst>
                </a:gridCol>
              </a:tblGrid>
              <a:tr h="272384">
                <a:tc gridSpan="4">
                  <a:txBody>
                    <a:bodyPr/>
                    <a:lstStyle/>
                    <a:p>
                      <a:pPr algn="l"/>
                      <a:r>
                        <a:rPr kumimoji="1" lang="ja-JP" altLang="en-US" sz="1200" b="0" dirty="0">
                          <a:solidFill>
                            <a:schemeClr val="tx1"/>
                          </a:solidFill>
                        </a:rPr>
                        <a:t>中部実業団陸上競技連盟　宛</a:t>
                      </a:r>
                      <a:endParaRPr kumimoji="1" lang="en-US" altLang="ja-JP" sz="1200" b="0" dirty="0">
                        <a:solidFill>
                          <a:schemeClr val="tx1"/>
                        </a:solidFill>
                      </a:endParaRPr>
                    </a:p>
                    <a:p>
                      <a:pPr algn="l"/>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gridSpan="4">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96095">
                <a:tc gridSpan="8">
                  <a:txBody>
                    <a:bodyPr/>
                    <a:lstStyle/>
                    <a:p>
                      <a:pPr algn="ctr"/>
                      <a:r>
                        <a:rPr lang="ja-JP" altLang="en-US" sz="2000" b="1" dirty="0">
                          <a:effectLst/>
                          <a:latin typeface="+mn-ea"/>
                          <a:ea typeface="+mn-ea"/>
                        </a:rPr>
                        <a:t>第６８回 中部実業団対抗陸上競技大会</a:t>
                      </a:r>
                      <a:endParaRPr lang="en-US" altLang="ja-JP" sz="2000" b="1" dirty="0">
                        <a:effectLst/>
                        <a:latin typeface="+mn-ea"/>
                        <a:ea typeface="+mn-ea"/>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lnT w="38100" cmpd="sng">
                      <a:noFill/>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53976">
                <a:tc gridSpan="8">
                  <a:txBody>
                    <a:bodyPr/>
                    <a:lstStyle/>
                    <a:p>
                      <a:pPr algn="ctr"/>
                      <a:r>
                        <a:rPr kumimoji="1" lang="ja-JP" altLang="en-US" sz="3200" b="1" dirty="0">
                          <a:solidFill>
                            <a:schemeClr val="tx1"/>
                          </a:solidFill>
                        </a:rPr>
                        <a:t>取材申請書</a:t>
                      </a:r>
                      <a:r>
                        <a:rPr kumimoji="1" lang="ja-JP" altLang="en-US" sz="2800" b="1" dirty="0">
                          <a:solidFill>
                            <a:schemeClr val="tx1"/>
                          </a:solidFill>
                        </a:rPr>
                        <a:t>（報道機関用）</a:t>
                      </a:r>
                      <a:endParaRPr kumimoji="1" lang="en-US" altLang="ja-JP" sz="2400" b="1" dirty="0">
                        <a:solidFill>
                          <a:schemeClr val="tx1"/>
                        </a:solidFill>
                      </a:endParaRPr>
                    </a:p>
                    <a:p>
                      <a:pPr algn="ctr"/>
                      <a:endParaRPr kumimoji="1" lang="en-US" altLang="ja-JP" sz="20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07194">
                <a:tc>
                  <a:txBody>
                    <a:bodyPr/>
                    <a:lstStyle/>
                    <a:p>
                      <a:pPr algn="ctr"/>
                      <a:r>
                        <a:rPr kumimoji="1" lang="ja-JP" altLang="en-US" dirty="0">
                          <a:solidFill>
                            <a:schemeClr val="tx1"/>
                          </a:solidFill>
                        </a:rPr>
                        <a:t>貴社名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52531">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07194">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07194">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en-US" altLang="ja-JP" dirty="0">
                          <a:solidFill>
                            <a:schemeClr val="tx1"/>
                          </a:solidFill>
                        </a:rPr>
                        <a:t>5/11</a:t>
                      </a:r>
                      <a:r>
                        <a:rPr kumimoji="1" lang="ja-JP" altLang="en-US" dirty="0">
                          <a:solidFill>
                            <a:schemeClr val="tx1"/>
                          </a:solidFill>
                        </a:rPr>
                        <a:t>　　　　</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dirty="0">
                          <a:solidFill>
                            <a:schemeClr val="tx1"/>
                          </a:solidFill>
                        </a:rPr>
                        <a:t>5/12</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ja-JP" altLang="en-US" dirty="0">
                          <a:solidFill>
                            <a:schemeClr val="tx1"/>
                          </a:solidFill>
                        </a:rPr>
                        <a:t>来場人数</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r"/>
                      <a:r>
                        <a:rPr kumimoji="1" lang="ja-JP" altLang="en-US" dirty="0">
                          <a:solidFill>
                            <a:schemeClr val="tx1"/>
                          </a:solidFill>
                        </a:rPr>
                        <a:t>　　　　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7194">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407194">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407194">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来場代表者氏名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07194">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9" name="サブタイトル 2"/>
          <p:cNvSpPr txBox="1">
            <a:spLocks/>
          </p:cNvSpPr>
          <p:nvPr/>
        </p:nvSpPr>
        <p:spPr>
          <a:xfrm>
            <a:off x="1448780" y="7732749"/>
            <a:ext cx="4248472" cy="1684747"/>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中部実業団陸上競技連盟　南・塚崎</a:t>
            </a:r>
            <a:endParaRPr lang="en-US" altLang="ja-JP" dirty="0"/>
          </a:p>
          <a:p>
            <a:pPr algn="l">
              <a:lnSpc>
                <a:spcPct val="80000"/>
              </a:lnSpc>
            </a:pPr>
            <a:r>
              <a:rPr lang="ja-JP" altLang="en-US" dirty="0"/>
              <a:t>　　〒</a:t>
            </a:r>
            <a:r>
              <a:rPr lang="en-US" altLang="ja-JP" dirty="0"/>
              <a:t>474-0061</a:t>
            </a:r>
            <a:r>
              <a:rPr lang="ja-JP" altLang="ja-JP" dirty="0"/>
              <a:t>　</a:t>
            </a:r>
            <a:r>
              <a:rPr lang="ja-JP" altLang="en-US" dirty="0"/>
              <a:t>愛知県大府市共和町</a:t>
            </a:r>
            <a:r>
              <a:rPr lang="en-US" altLang="ja-JP" dirty="0"/>
              <a:t>4</a:t>
            </a:r>
            <a:r>
              <a:rPr lang="ja-JP" altLang="en-US" dirty="0"/>
              <a:t>丁目</a:t>
            </a:r>
            <a:r>
              <a:rPr lang="en-US" altLang="ja-JP" dirty="0"/>
              <a:t>28</a:t>
            </a:r>
            <a:r>
              <a:rPr lang="ja-JP" altLang="en-US" dirty="0"/>
              <a:t>番地の</a:t>
            </a:r>
            <a:r>
              <a:rPr lang="en-US" altLang="ja-JP" dirty="0"/>
              <a:t>1</a:t>
            </a:r>
          </a:p>
          <a:p>
            <a:pPr algn="l">
              <a:lnSpc>
                <a:spcPct val="80000"/>
              </a:lnSpc>
            </a:pPr>
            <a:r>
              <a:rPr lang="ja-JP" altLang="en-US" dirty="0"/>
              <a:t>      アイサンスポーツセンター内</a:t>
            </a:r>
            <a:endParaRPr lang="en-US" altLang="ja-JP" dirty="0"/>
          </a:p>
          <a:p>
            <a:pPr algn="l">
              <a:lnSpc>
                <a:spcPct val="80000"/>
              </a:lnSpc>
            </a:pPr>
            <a:r>
              <a:rPr lang="ja-JP" altLang="en-US" dirty="0"/>
              <a:t>　　</a:t>
            </a:r>
            <a:r>
              <a:rPr lang="en-US" altLang="ja-JP" dirty="0"/>
              <a:t>TEL:090-6365-1631</a:t>
            </a:r>
            <a:r>
              <a:rPr lang="ja-JP" altLang="en-US" dirty="0"/>
              <a:t>　</a:t>
            </a:r>
            <a:r>
              <a:rPr lang="en-US" altLang="ja-JP" dirty="0"/>
              <a:t>FAX:0562-48-6944</a:t>
            </a:r>
          </a:p>
          <a:p>
            <a:pPr algn="l">
              <a:lnSpc>
                <a:spcPct val="80000"/>
              </a:lnSpc>
            </a:pPr>
            <a:r>
              <a:rPr lang="ja-JP" altLang="en-US" dirty="0"/>
              <a:t>　　</a:t>
            </a:r>
            <a:r>
              <a:rPr lang="en-US" altLang="ja-JP" dirty="0"/>
              <a:t>MAIL:chubu333@chubu-renmei.com</a:t>
            </a:r>
          </a:p>
        </p:txBody>
      </p:sp>
      <p:sp>
        <p:nvSpPr>
          <p:cNvPr id="10" name="サブタイトル 2"/>
          <p:cNvSpPr>
            <a:spLocks noGrp="1"/>
          </p:cNvSpPr>
          <p:nvPr>
            <p:ph type="subTitle" idx="1"/>
          </p:nvPr>
        </p:nvSpPr>
        <p:spPr>
          <a:xfrm>
            <a:off x="116633" y="6039896"/>
            <a:ext cx="6632636" cy="1577400"/>
          </a:xfrm>
          <a:noFill/>
        </p:spPr>
        <p:txBody>
          <a:bodyPr>
            <a:noAutofit/>
          </a:bodyPr>
          <a:lstStyle/>
          <a:p>
            <a:pPr marL="360000" indent="-457200" algn="l">
              <a:lnSpc>
                <a:spcPct val="150000"/>
              </a:lnSpc>
            </a:pPr>
            <a:r>
              <a:rPr lang="ja-JP" altLang="en-US" dirty="0"/>
              <a:t>　・必要事項をご記入いただき、下記の問い合わせ先まで申請をお願いします。</a:t>
            </a:r>
            <a:endParaRPr lang="en-US" altLang="ja-JP" dirty="0"/>
          </a:p>
          <a:p>
            <a:pPr marL="360000" indent="-457200" algn="l">
              <a:lnSpc>
                <a:spcPct val="150000"/>
              </a:lnSpc>
            </a:pPr>
            <a:r>
              <a:rPr lang="ja-JP" altLang="en-US" dirty="0"/>
              <a:t>　・提出いただいた申請書について、大会事務局から個別に内容を確認する場合があります。</a:t>
            </a:r>
            <a:endParaRPr lang="en-US" altLang="ja-JP" dirty="0"/>
          </a:p>
          <a:p>
            <a:pPr marL="444500" indent="-444500" algn="l">
              <a:lnSpc>
                <a:spcPct val="150000"/>
              </a:lnSpc>
            </a:pPr>
            <a:r>
              <a:rPr lang="ja-JP" altLang="en-US" dirty="0"/>
              <a:t>　・上記申請書を印刷いただき、大会当日、報道受付に名刺を添えて提示ください。</a:t>
            </a:r>
            <a:endParaRPr lang="en-US" altLang="ja-JP" dirty="0"/>
          </a:p>
          <a:p>
            <a:pPr algn="l">
              <a:lnSpc>
                <a:spcPts val="1200"/>
              </a:lnSpc>
            </a:pPr>
            <a:endParaRPr lang="ja-JP" altLang="en-US" dirty="0"/>
          </a:p>
          <a:p>
            <a:pPr algn="l">
              <a:lnSpc>
                <a:spcPts val="1100"/>
              </a:lnSpc>
            </a:pPr>
            <a:endParaRPr kumimoji="1" lang="ja-JP" altLang="en-US" dirty="0"/>
          </a:p>
        </p:txBody>
      </p:sp>
      <p:sp>
        <p:nvSpPr>
          <p:cNvPr id="3" name="テキスト ボックス 2">
            <a:extLst>
              <a:ext uri="{FF2B5EF4-FFF2-40B4-BE49-F238E27FC236}">
                <a16:creationId xmlns:a16="http://schemas.microsoft.com/office/drawing/2014/main" id="{01AD158F-30E9-6B09-AD37-9B68F51758AA}"/>
              </a:ext>
            </a:extLst>
          </p:cNvPr>
          <p:cNvSpPr txBox="1"/>
          <p:nvPr/>
        </p:nvSpPr>
        <p:spPr>
          <a:xfrm>
            <a:off x="2760849" y="2108684"/>
            <a:ext cx="3955318" cy="307777"/>
          </a:xfrm>
          <a:prstGeom prst="rect">
            <a:avLst/>
          </a:prstGeom>
          <a:noFill/>
        </p:spPr>
        <p:txBody>
          <a:bodyPr wrap="square" rtlCol="0">
            <a:spAutoFit/>
          </a:bodyPr>
          <a:lstStyle/>
          <a:p>
            <a:pPr algn="r"/>
            <a:r>
              <a:rPr kumimoji="1" lang="zh-TW" altLang="ja-JP" sz="14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400" b="0" i="0" kern="1200" dirty="0">
                <a:solidFill>
                  <a:srgbClr val="000000"/>
                </a:solidFill>
                <a:effectLst/>
                <a:latin typeface="メイリオ" panose="020B0604030504040204" pitchFamily="50" charset="-128"/>
                <a:ea typeface="メイリオ" panose="020B0604030504040204" pitchFamily="50" charset="-128"/>
              </a:rPr>
              <a:t>　</a:t>
            </a:r>
            <a:r>
              <a:rPr kumimoji="1" lang="zh-CN" altLang="ja-JP" sz="1400" b="1" i="0" u="sng" kern="1200" dirty="0">
                <a:solidFill>
                  <a:srgbClr val="FF0000"/>
                </a:solidFill>
                <a:effectLst/>
                <a:latin typeface="メイリオ" panose="020B0604030504040204" pitchFamily="50" charset="-128"/>
                <a:ea typeface="メイリオ" panose="020B0604030504040204" pitchFamily="50" charset="-128"/>
              </a:rPr>
              <a:t>５月</a:t>
            </a:r>
            <a:r>
              <a:rPr lang="ja-JP" altLang="en-US" sz="1400" b="1" u="sng" dirty="0">
                <a:solidFill>
                  <a:srgbClr val="FF0000"/>
                </a:solidFill>
                <a:latin typeface="メイリオ" panose="020B0604030504040204" pitchFamily="50" charset="-128"/>
                <a:ea typeface="メイリオ" panose="020B0604030504040204" pitchFamily="50" charset="-128"/>
              </a:rPr>
              <a:t>８</a:t>
            </a:r>
            <a:r>
              <a:rPr kumimoji="1" lang="zh-CN" altLang="ja-JP" sz="1400" b="1" i="0" u="sng" kern="1200" dirty="0">
                <a:solidFill>
                  <a:srgbClr val="FF0000"/>
                </a:solidFill>
                <a:effectLst/>
                <a:latin typeface="メイリオ" panose="020B0604030504040204" pitchFamily="50" charset="-128"/>
                <a:ea typeface="メイリオ" panose="020B0604030504040204" pitchFamily="50" charset="-128"/>
              </a:rPr>
              <a:t>日</a:t>
            </a:r>
            <a:r>
              <a:rPr kumimoji="1" lang="en-US" altLang="ja-JP" sz="14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400" b="1" i="0" u="sng" kern="1200" dirty="0">
                <a:solidFill>
                  <a:srgbClr val="FF0000"/>
                </a:solidFill>
                <a:effectLst/>
                <a:latin typeface="メイリオ" panose="020B0604030504040204" pitchFamily="50" charset="-128"/>
                <a:ea typeface="メイリオ" panose="020B0604030504040204" pitchFamily="50" charset="-128"/>
              </a:rPr>
              <a:t>水</a:t>
            </a:r>
            <a:r>
              <a:rPr kumimoji="1" lang="en-US" altLang="ja-JP" sz="14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400" b="1" i="0" u="sng" kern="1200" dirty="0">
                <a:solidFill>
                  <a:srgbClr val="FF0000"/>
                </a:solidFill>
                <a:effectLst/>
                <a:latin typeface="メイリオ" panose="020B0604030504040204" pitchFamily="50" charset="-128"/>
                <a:ea typeface="メイリオ" panose="020B0604030504040204" pitchFamily="50" charset="-128"/>
              </a:rPr>
              <a:t>  １２：００必着</a:t>
            </a:r>
            <a:endParaRPr lang="ja-JP" altLang="ja-JP" sz="140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80674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4060</TotalTime>
  <Words>884</Words>
  <Application>Microsoft Office PowerPoint</Application>
  <PresentationFormat>A4 210 x 297 mm</PresentationFormat>
  <Paragraphs>101</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Madoka TSUKASAKI</cp:lastModifiedBy>
  <cp:revision>430</cp:revision>
  <cp:lastPrinted>2023-04-27T02:55:36Z</cp:lastPrinted>
  <dcterms:created xsi:type="dcterms:W3CDTF">2013-06-03T08:39:03Z</dcterms:created>
  <dcterms:modified xsi:type="dcterms:W3CDTF">2024-04-19T00:53:56Z</dcterms:modified>
</cp:coreProperties>
</file>