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6" r:id="rId2"/>
    <p:sldId id="257" r:id="rId3"/>
    <p:sldId id="264" r:id="rId4"/>
    <p:sldId id="269" r:id="rId5"/>
    <p:sldId id="260" r:id="rId6"/>
  </p:sldIdLst>
  <p:sldSz cx="6858000" cy="9906000" type="A4"/>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1" userDrawn="1">
          <p15:clr>
            <a:srgbClr val="A4A3A4"/>
          </p15:clr>
        </p15:guide>
        <p15:guide id="2" pos="2160" userDrawn="1">
          <p15:clr>
            <a:srgbClr val="A4A3A4"/>
          </p15:clr>
        </p15:guide>
        <p15:guide id="3" orient="horz" pos="35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91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660"/>
  </p:normalViewPr>
  <p:slideViewPr>
    <p:cSldViewPr showGuides="1">
      <p:cViewPr varScale="1">
        <p:scale>
          <a:sx n="73" d="100"/>
          <a:sy n="73" d="100"/>
        </p:scale>
        <p:origin x="2392" y="56"/>
      </p:cViewPr>
      <p:guideLst>
        <p:guide orient="horz" pos="2621"/>
        <p:guide pos="2160"/>
        <p:guide orient="horz" pos="3596"/>
      </p:guideLst>
    </p:cSldViewPr>
  </p:slideViewPr>
  <p:notesTextViewPr>
    <p:cViewPr>
      <p:scale>
        <a:sx n="1" d="1"/>
        <a:sy n="1" d="1"/>
      </p:scale>
      <p:origin x="0" y="0"/>
    </p:cViewPr>
  </p:notesTextViewPr>
  <p:sorterViewPr>
    <p:cViewPr>
      <p:scale>
        <a:sx n="210" d="100"/>
        <a:sy n="21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341130" cy="344353"/>
          </a:xfrm>
          <a:prstGeom prst="rect">
            <a:avLst/>
          </a:prstGeom>
        </p:spPr>
        <p:txBody>
          <a:bodyPr vert="horz" lIns="92265" tIns="46133" rIns="92265" bIns="4613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75250" y="2"/>
            <a:ext cx="4341130" cy="344353"/>
          </a:xfrm>
          <a:prstGeom prst="rect">
            <a:avLst/>
          </a:prstGeom>
        </p:spPr>
        <p:txBody>
          <a:bodyPr vert="horz" lIns="92265" tIns="46133" rIns="92265" bIns="46133" rtlCol="0"/>
          <a:lstStyle>
            <a:lvl1pPr algn="r">
              <a:defRPr sz="1200"/>
            </a:lvl1pPr>
          </a:lstStyle>
          <a:p>
            <a:fld id="{A64189A0-D388-1C40-A038-E41620BEBFAB}" type="datetime1">
              <a:rPr kumimoji="1" lang="ja-JP" altLang="en-US" smtClean="0"/>
              <a:pPr/>
              <a:t>2023/10/27</a:t>
            </a:fld>
            <a:endParaRPr kumimoji="1" lang="ja-JP" altLang="en-US"/>
          </a:p>
        </p:txBody>
      </p:sp>
      <p:sp>
        <p:nvSpPr>
          <p:cNvPr id="4" name="フッター プレースホルダー 3"/>
          <p:cNvSpPr>
            <a:spLocks noGrp="1"/>
          </p:cNvSpPr>
          <p:nvPr>
            <p:ph type="ftr" sz="quarter" idx="2"/>
          </p:nvPr>
        </p:nvSpPr>
        <p:spPr>
          <a:xfrm>
            <a:off x="4" y="6542711"/>
            <a:ext cx="4341130" cy="344353"/>
          </a:xfrm>
          <a:prstGeom prst="rect">
            <a:avLst/>
          </a:prstGeom>
        </p:spPr>
        <p:txBody>
          <a:bodyPr vert="horz" lIns="92265" tIns="46133" rIns="92265" bIns="4613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75250" y="6542711"/>
            <a:ext cx="4341130" cy="344353"/>
          </a:xfrm>
          <a:prstGeom prst="rect">
            <a:avLst/>
          </a:prstGeom>
        </p:spPr>
        <p:txBody>
          <a:bodyPr vert="horz" lIns="92265" tIns="46133" rIns="92265" bIns="46133" rtlCol="0" anchor="b"/>
          <a:lstStyle>
            <a:lvl1pPr algn="r">
              <a:defRPr sz="1200"/>
            </a:lvl1pPr>
          </a:lstStyle>
          <a:p>
            <a:fld id="{B2694440-C4AF-3F4F-9B8A-C8418EC3F9BC}" type="slidenum">
              <a:rPr kumimoji="1" lang="ja-JP" altLang="en-US" smtClean="0"/>
              <a:pPr/>
              <a:t>‹#›</a:t>
            </a:fld>
            <a:endParaRPr kumimoji="1" lang="ja-JP" altLang="en-US"/>
          </a:p>
        </p:txBody>
      </p:sp>
    </p:spTree>
    <p:extLst>
      <p:ext uri="{BB962C8B-B14F-4D97-AF65-F5344CB8AC3E}">
        <p14:creationId xmlns:p14="http://schemas.microsoft.com/office/powerpoint/2010/main" val="4053484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41443" cy="345605"/>
          </a:xfrm>
          <a:prstGeom prst="rect">
            <a:avLst/>
          </a:prstGeom>
        </p:spPr>
        <p:txBody>
          <a:bodyPr vert="horz" lIns="93169" tIns="46583" rIns="93169" bIns="46583"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5" y="3"/>
            <a:ext cx="4341443" cy="345605"/>
          </a:xfrm>
          <a:prstGeom prst="rect">
            <a:avLst/>
          </a:prstGeom>
        </p:spPr>
        <p:txBody>
          <a:bodyPr vert="horz" lIns="93169" tIns="46583" rIns="93169" bIns="46583" rtlCol="0"/>
          <a:lstStyle>
            <a:lvl1pPr algn="r">
              <a:defRPr sz="1300"/>
            </a:lvl1pPr>
          </a:lstStyle>
          <a:p>
            <a:fld id="{0CCAFB02-77E3-5246-990E-8D2D380AA016}" type="datetime1">
              <a:rPr kumimoji="1" lang="ja-JP" altLang="en-US" smtClean="0"/>
              <a:pPr/>
              <a:t>2023/10/27</a:t>
            </a:fld>
            <a:endParaRPr kumimoji="1" lang="ja-JP" altLang="en-US"/>
          </a:p>
        </p:txBody>
      </p:sp>
      <p:sp>
        <p:nvSpPr>
          <p:cNvPr id="4" name="スライド イメージ プレースホルダー 3"/>
          <p:cNvSpPr>
            <a:spLocks noGrp="1" noRot="1" noChangeAspect="1"/>
          </p:cNvSpPr>
          <p:nvPr>
            <p:ph type="sldImg" idx="2"/>
          </p:nvPr>
        </p:nvSpPr>
        <p:spPr>
          <a:xfrm>
            <a:off x="4203700" y="860425"/>
            <a:ext cx="1611313" cy="2325688"/>
          </a:xfrm>
          <a:prstGeom prst="rect">
            <a:avLst/>
          </a:prstGeom>
          <a:noFill/>
          <a:ln w="12700">
            <a:solidFill>
              <a:prstClr val="black"/>
            </a:solidFill>
          </a:ln>
        </p:spPr>
        <p:txBody>
          <a:bodyPr vert="horz" lIns="93169" tIns="46583" rIns="93169" bIns="46583" rtlCol="0" anchor="ctr"/>
          <a:lstStyle/>
          <a:p>
            <a:endParaRPr lang="ja-JP" altLang="en-US"/>
          </a:p>
        </p:txBody>
      </p:sp>
      <p:sp>
        <p:nvSpPr>
          <p:cNvPr id="5" name="ノート プレースホルダー 4"/>
          <p:cNvSpPr>
            <a:spLocks noGrp="1"/>
          </p:cNvSpPr>
          <p:nvPr>
            <p:ph type="body" sz="quarter" idx="3"/>
          </p:nvPr>
        </p:nvSpPr>
        <p:spPr>
          <a:xfrm>
            <a:off x="1001874" y="3314930"/>
            <a:ext cx="8014970" cy="2712214"/>
          </a:xfrm>
          <a:prstGeom prst="rect">
            <a:avLst/>
          </a:prstGeom>
        </p:spPr>
        <p:txBody>
          <a:bodyPr vert="horz" lIns="93169" tIns="46583" rIns="93169" bIns="465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542563"/>
            <a:ext cx="4341443" cy="345605"/>
          </a:xfrm>
          <a:prstGeom prst="rect">
            <a:avLst/>
          </a:prstGeom>
        </p:spPr>
        <p:txBody>
          <a:bodyPr vert="horz" lIns="93169" tIns="46583" rIns="93169" bIns="4658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5" y="6542563"/>
            <a:ext cx="4341443" cy="345605"/>
          </a:xfrm>
          <a:prstGeom prst="rect">
            <a:avLst/>
          </a:prstGeom>
        </p:spPr>
        <p:txBody>
          <a:bodyPr vert="horz" lIns="93169" tIns="46583" rIns="93169" bIns="46583" rtlCol="0" anchor="b"/>
          <a:lstStyle>
            <a:lvl1pPr algn="r">
              <a:defRPr sz="1300"/>
            </a:lvl1pPr>
          </a:lstStyle>
          <a:p>
            <a:fld id="{7C21D170-FA0C-41EC-B387-DB6B67202638}" type="slidenum">
              <a:rPr kumimoji="1" lang="ja-JP" altLang="en-US" smtClean="0"/>
              <a:pPr/>
              <a:t>‹#›</a:t>
            </a:fld>
            <a:endParaRPr kumimoji="1" lang="ja-JP" altLang="en-US"/>
          </a:p>
        </p:txBody>
      </p:sp>
    </p:spTree>
    <p:extLst>
      <p:ext uri="{BB962C8B-B14F-4D97-AF65-F5344CB8AC3E}">
        <p14:creationId xmlns:p14="http://schemas.microsoft.com/office/powerpoint/2010/main" val="5977599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C21D170-FA0C-41EC-B387-DB6B67202638}" type="slidenum">
              <a:rPr kumimoji="1" lang="ja-JP" altLang="en-US" smtClean="0"/>
              <a:pPr/>
              <a:t>1</a:t>
            </a:fld>
            <a:endParaRPr kumimoji="1" lang="ja-JP" altLang="en-US"/>
          </a:p>
        </p:txBody>
      </p:sp>
    </p:spTree>
    <p:extLst>
      <p:ext uri="{BB962C8B-B14F-4D97-AF65-F5344CB8AC3E}">
        <p14:creationId xmlns:p14="http://schemas.microsoft.com/office/powerpoint/2010/main" val="103501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ctr">
            <a:normAutofit/>
          </a:bodyPr>
          <a:lstStyle>
            <a:lvl1pPr algn="ctr">
              <a:defRPr sz="2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normAutofit/>
          </a:bodyPr>
          <a:lstStyle>
            <a:lvl1pPr marL="0" indent="0" algn="ctr">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A44B4A9D-8548-4249-B362-3A9C5846615A}" type="datetime1">
              <a:rPr kumimoji="1" lang="ja-JP" altLang="en-US" smtClean="0"/>
              <a:t>2023/10/27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212820-26CD-45F1-B203-A8A1E93F7108}" type="slidenum">
              <a:rPr kumimoji="1" lang="ja-JP" altLang="en-US" smtClean="0"/>
              <a:pPr/>
              <a:t>‹#›</a:t>
            </a:fld>
            <a:endParaRPr kumimoji="1" lang="ja-JP" altLang="en-US"/>
          </a:p>
        </p:txBody>
      </p:sp>
    </p:spTree>
    <p:extLst>
      <p:ext uri="{BB962C8B-B14F-4D97-AF65-F5344CB8AC3E}">
        <p14:creationId xmlns:p14="http://schemas.microsoft.com/office/powerpoint/2010/main" val="21854176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966586-690E-4126-B8E0-BF617CEF70BE}" type="datetime1">
              <a:rPr kumimoji="1" lang="ja-JP" altLang="en-US" smtClean="0"/>
              <a:t>2023/10/27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57192" y="9417496"/>
            <a:ext cx="154305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1212820-26CD-45F1-B203-A8A1E93F7108}" type="slidenum">
              <a:rPr lang="ja-JP" altLang="en-US" smtClean="0"/>
              <a:pPr/>
              <a:t>‹#›</a:t>
            </a:fld>
            <a:endParaRPr lang="ja-JP" altLang="en-US" dirty="0"/>
          </a:p>
        </p:txBody>
      </p:sp>
    </p:spTree>
    <p:extLst>
      <p:ext uri="{BB962C8B-B14F-4D97-AF65-F5344CB8AC3E}">
        <p14:creationId xmlns:p14="http://schemas.microsoft.com/office/powerpoint/2010/main" val="25854874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kumimoji="1"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200" kern="1200">
          <a:solidFill>
            <a:schemeClr val="tx1"/>
          </a:solidFill>
          <a:latin typeface="+mn-ea"/>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hannel/UCvOYIbu5hb1KwzA8ne28J6Q" TargetMode="External"/><Relationship Id="rId7" Type="http://schemas.openxmlformats.org/officeDocument/2006/relationships/image" Target="../media/image5.png"/><Relationship Id="rId2" Type="http://schemas.openxmlformats.org/officeDocument/2006/relationships/hyperlink" Target="http://tosanriku.starfree.jp/soku/231112.pdf"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locipo.jp/liv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9557" y="1935622"/>
            <a:ext cx="6118886" cy="4176464"/>
          </a:xfrm>
        </p:spPr>
        <p:txBody>
          <a:bodyPr anchor="ctr"/>
          <a:lstStyle/>
          <a:p>
            <a:r>
              <a:rPr lang="ja-JP" altLang="en-US" dirty="0">
                <a:effectLst>
                  <a:outerShdw blurRad="38100" dist="38100" dir="2700000" algn="tl">
                    <a:srgbClr val="000000">
                      <a:alpha val="43137"/>
                    </a:srgbClr>
                  </a:outerShdw>
                </a:effectLst>
                <a:latin typeface="+mn-ea"/>
                <a:ea typeface="+mn-ea"/>
              </a:rPr>
              <a:t>第６</a:t>
            </a:r>
            <a:r>
              <a:rPr lang="en-US" altLang="ja-JP" dirty="0">
                <a:effectLst>
                  <a:outerShdw blurRad="38100" dist="38100" dir="2700000" algn="tl">
                    <a:srgbClr val="000000">
                      <a:alpha val="43137"/>
                    </a:srgbClr>
                  </a:outerShdw>
                </a:effectLst>
                <a:latin typeface="+mn-ea"/>
                <a:ea typeface="+mn-ea"/>
              </a:rPr>
              <a:t>3</a:t>
            </a:r>
            <a:r>
              <a:rPr lang="ja-JP" altLang="en-US" dirty="0">
                <a:effectLst>
                  <a:outerShdw blurRad="38100" dist="38100" dir="2700000" algn="tl">
                    <a:srgbClr val="000000">
                      <a:alpha val="43137"/>
                    </a:srgbClr>
                  </a:outerShdw>
                </a:effectLst>
                <a:latin typeface="+mn-ea"/>
                <a:ea typeface="+mn-ea"/>
              </a:rPr>
              <a:t>回中部・第５</a:t>
            </a:r>
            <a:r>
              <a:rPr lang="en-US" altLang="ja-JP" dirty="0">
                <a:effectLst>
                  <a:outerShdw blurRad="38100" dist="38100" dir="2700000" algn="tl">
                    <a:srgbClr val="000000">
                      <a:alpha val="43137"/>
                    </a:srgbClr>
                  </a:outerShdw>
                </a:effectLst>
                <a:latin typeface="+mn-ea"/>
                <a:ea typeface="+mn-ea"/>
              </a:rPr>
              <a:t>3</a:t>
            </a:r>
            <a:r>
              <a:rPr lang="ja-JP" altLang="en-US" dirty="0">
                <a:effectLst>
                  <a:outerShdw blurRad="38100" dist="38100" dir="2700000" algn="tl">
                    <a:srgbClr val="000000">
                      <a:alpha val="43137"/>
                    </a:srgbClr>
                  </a:outerShdw>
                </a:effectLst>
                <a:latin typeface="+mn-ea"/>
                <a:ea typeface="+mn-ea"/>
              </a:rPr>
              <a:t>回北陸</a:t>
            </a:r>
            <a:br>
              <a:rPr lang="en-US" altLang="ja-JP" dirty="0">
                <a:effectLst>
                  <a:outerShdw blurRad="38100" dist="38100" dir="2700000" algn="tl">
                    <a:srgbClr val="000000">
                      <a:alpha val="43137"/>
                    </a:srgbClr>
                  </a:outerShdw>
                </a:effectLst>
                <a:latin typeface="+mn-ea"/>
                <a:ea typeface="+mn-ea"/>
              </a:rPr>
            </a:br>
            <a:r>
              <a:rPr lang="ja-JP" altLang="en-US" dirty="0">
                <a:effectLst>
                  <a:outerShdw blurRad="38100" dist="38100" dir="2700000" algn="tl">
                    <a:srgbClr val="000000">
                      <a:alpha val="43137"/>
                    </a:srgbClr>
                  </a:outerShdw>
                </a:effectLst>
                <a:latin typeface="+mn-ea"/>
                <a:ea typeface="+mn-ea"/>
              </a:rPr>
              <a:t>実業団対抗駅伝競走大会</a:t>
            </a:r>
            <a:br>
              <a:rPr lang="en-US" altLang="ja-JP" dirty="0">
                <a:latin typeface="+mn-ea"/>
                <a:ea typeface="+mn-ea"/>
              </a:rPr>
            </a:br>
            <a:br>
              <a:rPr lang="en-US" altLang="ja-JP" sz="1100" dirty="0">
                <a:latin typeface="+mn-ea"/>
                <a:ea typeface="+mn-ea"/>
              </a:rPr>
            </a:br>
            <a:br>
              <a:rPr lang="en-US" altLang="ja-JP" dirty="0">
                <a:latin typeface="+mn-ea"/>
                <a:ea typeface="+mn-ea"/>
              </a:rPr>
            </a:br>
            <a:r>
              <a:rPr lang="ja-JP" altLang="en-US" sz="6600" dirty="0">
                <a:effectLst>
                  <a:outerShdw blurRad="38100" dist="38100" dir="2700000" algn="tl">
                    <a:srgbClr val="000000">
                      <a:alpha val="43137"/>
                    </a:srgbClr>
                  </a:outerShdw>
                </a:effectLst>
                <a:latin typeface="+mn-ea"/>
                <a:ea typeface="+mn-ea"/>
              </a:rPr>
              <a:t>取材要項</a:t>
            </a:r>
            <a:br>
              <a:rPr lang="en-US" altLang="ja-JP" sz="4800" dirty="0">
                <a:effectLst>
                  <a:outerShdw blurRad="38100" dist="38100" dir="2700000" algn="tl">
                    <a:srgbClr val="000000">
                      <a:alpha val="43137"/>
                    </a:srgbClr>
                  </a:outerShdw>
                </a:effectLst>
                <a:latin typeface="+mn-ea"/>
                <a:ea typeface="+mn-ea"/>
              </a:rPr>
            </a:br>
            <a:br>
              <a:rPr lang="en-US" altLang="ja-JP" dirty="0">
                <a:effectLst>
                  <a:outerShdw blurRad="38100" dist="38100" dir="2700000" algn="tl">
                    <a:srgbClr val="000000">
                      <a:alpha val="43137"/>
                    </a:srgbClr>
                  </a:outerShdw>
                </a:effectLst>
                <a:latin typeface="+mn-ea"/>
                <a:ea typeface="+mn-ea"/>
              </a:rPr>
            </a:br>
            <a:r>
              <a:rPr lang="en-US" altLang="ja-JP" dirty="0">
                <a:effectLst>
                  <a:outerShdw blurRad="38100" dist="38100" dir="2700000" algn="tl">
                    <a:srgbClr val="000000">
                      <a:alpha val="43137"/>
                    </a:srgbClr>
                  </a:outerShdw>
                </a:effectLst>
                <a:latin typeface="+mn-ea"/>
                <a:ea typeface="+mn-ea"/>
              </a:rPr>
              <a:t>【</a:t>
            </a:r>
            <a:r>
              <a:rPr lang="ja-JP" altLang="en-US" dirty="0">
                <a:effectLst>
                  <a:outerShdw blurRad="38100" dist="38100" dir="2700000" algn="tl">
                    <a:srgbClr val="000000">
                      <a:alpha val="43137"/>
                    </a:srgbClr>
                  </a:outerShdw>
                </a:effectLst>
                <a:latin typeface="+mn-ea"/>
                <a:ea typeface="+mn-ea"/>
              </a:rPr>
              <a:t>報道・チーム広報</a:t>
            </a:r>
            <a:r>
              <a:rPr lang="en-US" altLang="ja-JP" dirty="0">
                <a:effectLst>
                  <a:outerShdw blurRad="38100" dist="38100" dir="2700000" algn="tl">
                    <a:srgbClr val="000000">
                      <a:alpha val="43137"/>
                    </a:srgbClr>
                  </a:outerShdw>
                </a:effectLst>
                <a:latin typeface="+mn-ea"/>
                <a:ea typeface="+mn-ea"/>
              </a:rPr>
              <a:t>】</a:t>
            </a:r>
            <a:br>
              <a:rPr lang="en-US" altLang="ja-JP" dirty="0">
                <a:effectLst>
                  <a:outerShdw blurRad="38100" dist="38100" dir="2700000" algn="tl">
                    <a:srgbClr val="000000">
                      <a:alpha val="43137"/>
                    </a:srgbClr>
                  </a:outerShdw>
                </a:effectLst>
                <a:latin typeface="+mn-ea"/>
                <a:ea typeface="+mn-ea"/>
              </a:rPr>
            </a:br>
            <a:br>
              <a:rPr lang="en-US" altLang="ja-JP" dirty="0">
                <a:effectLst>
                  <a:outerShdw blurRad="38100" dist="38100" dir="2700000" algn="tl">
                    <a:srgbClr val="000000">
                      <a:alpha val="43137"/>
                    </a:srgbClr>
                  </a:outerShdw>
                </a:effectLst>
                <a:latin typeface="+mn-ea"/>
                <a:ea typeface="+mn-ea"/>
              </a:rPr>
            </a:br>
            <a:r>
              <a:rPr lang="ja-JP" altLang="en-US" sz="1600" dirty="0">
                <a:latin typeface="+mn-ea"/>
              </a:rPr>
              <a:t>－</a:t>
            </a:r>
            <a:r>
              <a:rPr lang="ja-JP" altLang="en-US" sz="1600" dirty="0">
                <a:latin typeface="+mn-ea"/>
                <a:ea typeface="+mn-ea"/>
              </a:rPr>
              <a:t>申請書に記入される前に、本要項を必ずご一読ください－</a:t>
            </a:r>
            <a:endParaRPr kumimoji="1" lang="ja-JP" altLang="en-US" sz="1600" dirty="0">
              <a:latin typeface="+mn-ea"/>
              <a:ea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4185496446"/>
              </p:ext>
            </p:extLst>
          </p:nvPr>
        </p:nvGraphicFramePr>
        <p:xfrm>
          <a:off x="854714" y="6285142"/>
          <a:ext cx="5202578" cy="2952335"/>
        </p:xfrm>
        <a:graphic>
          <a:graphicData uri="http://schemas.openxmlformats.org/drawingml/2006/table">
            <a:tbl>
              <a:tblPr firstRow="1" bandRow="1">
                <a:tableStyleId>{2D5ABB26-0587-4C30-8999-92F81FD0307C}</a:tableStyleId>
              </a:tblPr>
              <a:tblGrid>
                <a:gridCol w="160217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402591">
                <a:tc>
                  <a:txBody>
                    <a:bodyPr/>
                    <a:lstStyle/>
                    <a:p>
                      <a:pPr algn="dist"/>
                      <a:r>
                        <a:rPr kumimoji="1" lang="ja-JP" altLang="en-US" sz="1200" dirty="0"/>
                        <a:t>大会日程</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２０２３年１１月１２日（日）</a:t>
                      </a:r>
                      <a:endParaRPr kumimoji="1" lang="en-US" altLang="ja-JP" sz="1200" dirty="0"/>
                    </a:p>
                  </a:txBody>
                  <a:tcPr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2591">
                <a:tc>
                  <a:txBody>
                    <a:bodyPr/>
                    <a:lstStyle/>
                    <a:p>
                      <a:pPr algn="dist"/>
                      <a:r>
                        <a:rPr kumimoji="1" lang="ja-JP" altLang="en-US" sz="1200" dirty="0"/>
                        <a:t>大会会場</a:t>
                      </a:r>
                    </a:p>
                  </a:txBody>
                  <a:tcPr anchor="ctr">
                    <a:lnL w="12700" cap="flat" cmpd="sng" algn="ctr">
                      <a:solidFill>
                        <a:schemeClr val="tx1"/>
                      </a:solidFill>
                      <a:prstDash val="solid"/>
                      <a:round/>
                      <a:headEnd type="none" w="med" len="med"/>
                      <a:tailEnd type="none" w="med" len="med"/>
                    </a:lnL>
                    <a:lnT w="19050" cap="flat" cmpd="sng" algn="ctr">
                      <a:no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baseline="0" dirty="0"/>
                        <a:t>愛知県田原市内</a:t>
                      </a:r>
                      <a:endParaRPr kumimoji="1" lang="en-US" altLang="ja-JP" sz="1200" baseline="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70984">
                <a:tc>
                  <a:txBody>
                    <a:bodyPr/>
                    <a:lstStyle/>
                    <a:p>
                      <a:pPr algn="dist"/>
                      <a:r>
                        <a:rPr kumimoji="1" lang="ja-JP" altLang="en-US" sz="1200" dirty="0"/>
                        <a:t>取材申請締切</a:t>
                      </a:r>
                      <a:endParaRPr kumimoji="1" lang="en-US" altLang="ja-JP" sz="1200" dirty="0"/>
                    </a:p>
                    <a:p>
                      <a:pPr algn="dist"/>
                      <a:endParaRPr kumimoji="1" lang="ja-JP" altLang="en-US" sz="1200" dirty="0"/>
                    </a:p>
                  </a:txBody>
                  <a:tcPr anchor="ctr">
                    <a:lnL w="12700" cap="flat" cmpd="sng" algn="ctr">
                      <a:solidFill>
                        <a:schemeClr val="tx1"/>
                      </a:solidFill>
                      <a:prstDash val="solid"/>
                      <a:round/>
                      <a:headEnd type="none" w="med" len="med"/>
                      <a:tailEnd type="none" w="med" len="med"/>
                    </a:ln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u="sng" dirty="0"/>
                        <a:t>２０２３年１１月８日（水）１７時必着</a:t>
                      </a:r>
                      <a:endParaRPr kumimoji="1" lang="en-US" altLang="ja-JP" sz="1200" u="sng" dirty="0"/>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u="sng"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476169">
                <a:tc>
                  <a:txBody>
                    <a:bodyPr/>
                    <a:lstStyle/>
                    <a:p>
                      <a:pPr algn="dist"/>
                      <a:r>
                        <a:rPr kumimoji="1" lang="ja-JP" altLang="en-US" sz="1200" dirty="0"/>
                        <a:t>報道受付時間</a:t>
                      </a:r>
                      <a:endParaRPr kumimoji="1" lang="en-US" altLang="ja-JP"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１１</a:t>
                      </a:r>
                      <a:r>
                        <a:rPr kumimoji="1" lang="ja-JP" altLang="is-IS"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１１</a:t>
                      </a:r>
                      <a:r>
                        <a:rPr kumimoji="1" lang="ja-JP" altLang="is-IS" sz="1200" kern="1200" dirty="0">
                          <a:solidFill>
                            <a:schemeClr val="tx1"/>
                          </a:solidFill>
                          <a:effectLst/>
                          <a:latin typeface="+mn-lt"/>
                          <a:ea typeface="+mn-ea"/>
                          <a:cs typeface="+mn-cs"/>
                        </a:rPr>
                        <a:t>日</a:t>
                      </a:r>
                      <a:r>
                        <a:rPr kumimoji="1" lang="ja-JP" altLang="en-US" sz="1200" kern="1200" dirty="0">
                          <a:solidFill>
                            <a:schemeClr val="tx1"/>
                          </a:solidFill>
                          <a:effectLst/>
                          <a:latin typeface="+mn-lt"/>
                          <a:ea typeface="+mn-ea"/>
                          <a:cs typeface="+mn-cs"/>
                        </a:rPr>
                        <a:t>（土）１３時</a:t>
                      </a:r>
                      <a:r>
                        <a:rPr kumimoji="1" lang="is-I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１５時（予定）</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受付場所：田原文化会館</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en-US" sz="1200" u="sng" kern="1200" dirty="0">
                          <a:solidFill>
                            <a:srgbClr val="FF0000"/>
                          </a:solidFill>
                          <a:effectLst/>
                          <a:latin typeface="+mn-lt"/>
                          <a:ea typeface="+mn-ea"/>
                          <a:cs typeface="+mn-cs"/>
                        </a:rPr>
                        <a:t>１階　多目的ホール前</a:t>
                      </a:r>
                      <a:endParaRPr kumimoji="1" lang="en-US" altLang="ja-JP" sz="1200" u="sng" kern="1200" dirty="0">
                        <a:solidFill>
                          <a:srgbClr val="FF0000"/>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is-I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１１</a:t>
                      </a:r>
                      <a:r>
                        <a:rPr kumimoji="1" lang="ja-JP" altLang="is-IS"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１２</a:t>
                      </a:r>
                      <a:r>
                        <a:rPr kumimoji="1" lang="ja-JP" altLang="is-IS" sz="1200" kern="1200" dirty="0">
                          <a:solidFill>
                            <a:schemeClr val="tx1"/>
                          </a:solidFill>
                          <a:effectLst/>
                          <a:latin typeface="+mn-lt"/>
                          <a:ea typeface="+mn-ea"/>
                          <a:cs typeface="+mn-cs"/>
                        </a:rPr>
                        <a:t>日</a:t>
                      </a:r>
                      <a:r>
                        <a:rPr kumimoji="1" lang="ja-JP" altLang="en-US" sz="1200" kern="1200" dirty="0">
                          <a:solidFill>
                            <a:schemeClr val="tx1"/>
                          </a:solidFill>
                          <a:effectLst/>
                          <a:latin typeface="+mn-lt"/>
                          <a:ea typeface="+mn-ea"/>
                          <a:cs typeface="+mn-cs"/>
                        </a:rPr>
                        <a:t>（日）７時半～１０時（予定）</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受付場所：中央広場</a:t>
                      </a:r>
                      <a:endParaRPr kumimoji="1" lang="en-US" altLang="ja-JP" sz="1200" kern="1200" dirty="0">
                        <a:solidFill>
                          <a:schemeClr val="tx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6D806FBA-9193-4AF3-885B-48002E58BA21}"/>
              </a:ext>
            </a:extLst>
          </p:cNvPr>
          <p:cNvSpPr>
            <a:spLocks noGrp="1"/>
          </p:cNvSpPr>
          <p:nvPr>
            <p:ph type="sldNum" sz="quarter" idx="12"/>
          </p:nvPr>
        </p:nvSpPr>
        <p:spPr/>
        <p:txBody>
          <a:bodyPr/>
          <a:lstStyle/>
          <a:p>
            <a:fld id="{91212820-26CD-45F1-B203-A8A1E93F7108}" type="slidenum">
              <a:rPr kumimoji="1" lang="ja-JP" altLang="en-US" smtClean="0"/>
              <a:pPr/>
              <a:t>1</a:t>
            </a:fld>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792" y="591772"/>
            <a:ext cx="1735592" cy="1190765"/>
          </a:xfrm>
          <a:prstGeom prst="rect">
            <a:avLst/>
          </a:prstGeom>
        </p:spPr>
      </p:pic>
      <p:pic>
        <p:nvPicPr>
          <p:cNvPr id="9" name="図 8">
            <a:extLst>
              <a:ext uri="{FF2B5EF4-FFF2-40B4-BE49-F238E27FC236}">
                <a16:creationId xmlns:a16="http://schemas.microsoft.com/office/drawing/2014/main" id="{449BDF9F-91DA-43ED-AB15-08DBB2B4F9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867"/>
          <a:stretch/>
        </p:blipFill>
        <p:spPr>
          <a:xfrm>
            <a:off x="3707140" y="588480"/>
            <a:ext cx="1692738" cy="1190764"/>
          </a:xfrm>
          <a:prstGeom prst="rect">
            <a:avLst/>
          </a:prstGeom>
        </p:spPr>
      </p:pic>
    </p:spTree>
    <p:extLst>
      <p:ext uri="{BB962C8B-B14F-4D97-AF65-F5344CB8AC3E}">
        <p14:creationId xmlns:p14="http://schemas.microsoft.com/office/powerpoint/2010/main" val="183279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9000" y="474000"/>
            <a:ext cx="6480000" cy="9195524"/>
          </a:xfrm>
          <a:noFill/>
          <a:ln>
            <a:noFill/>
          </a:ln>
        </p:spPr>
        <p:txBody>
          <a:bodyPr>
            <a:noAutofit/>
          </a:bodyPr>
          <a:lstStyle/>
          <a:p>
            <a:pPr algn="l">
              <a:lnSpc>
                <a:spcPts val="1100"/>
              </a:lnSpc>
            </a:pPr>
            <a:r>
              <a:rPr lang="ja-JP" altLang="en-US" dirty="0"/>
              <a:t>報道各位</a:t>
            </a:r>
          </a:p>
          <a:p>
            <a:pPr>
              <a:lnSpc>
                <a:spcPts val="1100"/>
              </a:lnSpc>
            </a:pPr>
            <a:endParaRPr lang="en-US" altLang="ja-JP" dirty="0"/>
          </a:p>
          <a:p>
            <a:pPr>
              <a:lnSpc>
                <a:spcPts val="1100"/>
              </a:lnSpc>
            </a:pPr>
            <a:r>
              <a:rPr lang="ja-JP" altLang="en-US" sz="1800" u="sng" dirty="0"/>
              <a:t>報道取材に関するお願い</a:t>
            </a:r>
            <a:endParaRPr lang="en-US" altLang="ja-JP" sz="1800" u="sng" dirty="0"/>
          </a:p>
          <a:p>
            <a:pPr>
              <a:lnSpc>
                <a:spcPts val="1100"/>
              </a:lnSpc>
            </a:pPr>
            <a:endParaRPr lang="ja-JP" altLang="en-US" sz="700" dirty="0"/>
          </a:p>
          <a:p>
            <a:pPr algn="l">
              <a:lnSpc>
                <a:spcPct val="100000"/>
              </a:lnSpc>
            </a:pPr>
            <a:r>
              <a:rPr lang="ja-JP" altLang="en-US" dirty="0"/>
              <a:t>　本大会の開催にあたり、報道関係の皆様に支障なく取材して頂くために、下記の要領にて取材申請をお願いいたします。申し込みされた場合は、本取材要項の全ての内容に同意したものとみなしますので、予めご了承ください。 なお、取材に関しましては</a:t>
            </a:r>
            <a:r>
              <a:rPr lang="ja-JP" altLang="en-US" b="1" u="sng" dirty="0"/>
              <a:t>スポーツ報道・参加チームの社内・チーム広報</a:t>
            </a:r>
            <a:r>
              <a:rPr lang="ja-JP" altLang="en-US" dirty="0"/>
              <a:t>を目的としている場合に限らせていただきます。</a:t>
            </a:r>
            <a:endParaRPr lang="en-US" altLang="ja-JP" dirty="0"/>
          </a:p>
          <a:p>
            <a:pPr algn="l">
              <a:lnSpc>
                <a:spcPct val="100000"/>
              </a:lnSpc>
            </a:pPr>
            <a:r>
              <a:rPr lang="ja-JP" altLang="en-US" dirty="0"/>
              <a:t>　また、大会運営・競技進行に支障のないよう、競技役員の指示には必ず従ってください。指示に従っていただけず支障となるような行為があったと判断した場合は退場していただく場合もございます。</a:t>
            </a:r>
          </a:p>
          <a:p>
            <a:pPr algn="l">
              <a:lnSpc>
                <a:spcPts val="1100"/>
              </a:lnSpc>
            </a:pPr>
            <a:r>
              <a:rPr lang="ja-JP" altLang="en-US" dirty="0"/>
              <a:t>　</a:t>
            </a:r>
          </a:p>
          <a:p>
            <a:pPr algn="l">
              <a:lnSpc>
                <a:spcPct val="100000"/>
              </a:lnSpc>
            </a:pPr>
            <a:r>
              <a:rPr lang="ja-JP" altLang="en-US" b="1" u="sng" dirty="0"/>
              <a:t>１．取材申請について</a:t>
            </a:r>
          </a:p>
          <a:p>
            <a:pPr marL="447675" indent="-447675" algn="l">
              <a:lnSpc>
                <a:spcPct val="150000"/>
              </a:lnSpc>
            </a:pPr>
            <a:r>
              <a:rPr lang="ja-JP" altLang="en-US" dirty="0"/>
              <a:t>（１）申し込み方法</a:t>
            </a:r>
          </a:p>
          <a:p>
            <a:pPr algn="l">
              <a:lnSpc>
                <a:spcPct val="100000"/>
              </a:lnSpc>
            </a:pPr>
            <a:r>
              <a:rPr lang="ja-JP" altLang="en-US" dirty="0"/>
              <a:t>　　本要項に添付された</a:t>
            </a:r>
            <a:r>
              <a:rPr lang="ja-JP" altLang="en-US" u="sng" dirty="0"/>
              <a:t>取材申請書による事前申請</a:t>
            </a:r>
            <a:r>
              <a:rPr lang="ja-JP" altLang="en-US" dirty="0"/>
              <a:t>となります。</a:t>
            </a:r>
          </a:p>
          <a:p>
            <a:pPr algn="l">
              <a:lnSpc>
                <a:spcPct val="100000"/>
              </a:lnSpc>
            </a:pPr>
            <a:r>
              <a:rPr lang="ja-JP" altLang="en-US" dirty="0"/>
              <a:t>　　</a:t>
            </a:r>
            <a:r>
              <a:rPr lang="ja-JP" altLang="en-US" b="1" u="sng" dirty="0">
                <a:solidFill>
                  <a:srgbClr val="FF0000"/>
                </a:solidFill>
              </a:rPr>
              <a:t>１１月８日</a:t>
            </a:r>
            <a:r>
              <a:rPr lang="en-US" altLang="ja-JP" b="1" u="sng" dirty="0">
                <a:solidFill>
                  <a:srgbClr val="FF0000"/>
                </a:solidFill>
              </a:rPr>
              <a:t>(</a:t>
            </a:r>
            <a:r>
              <a:rPr lang="ja-JP" altLang="en-US" b="1" u="sng" dirty="0">
                <a:solidFill>
                  <a:srgbClr val="FF0000"/>
                </a:solidFill>
              </a:rPr>
              <a:t>水</a:t>
            </a:r>
            <a:r>
              <a:rPr lang="en-US" altLang="ja-JP" b="1" u="sng" dirty="0">
                <a:solidFill>
                  <a:srgbClr val="FF0000"/>
                </a:solidFill>
              </a:rPr>
              <a:t>)</a:t>
            </a:r>
            <a:r>
              <a:rPr lang="ja-JP" altLang="en-US" b="1" u="sng" dirty="0">
                <a:solidFill>
                  <a:srgbClr val="FF0000"/>
                </a:solidFill>
              </a:rPr>
              <a:t>１７：００まで</a:t>
            </a:r>
            <a:r>
              <a:rPr lang="ja-JP" altLang="en-US" dirty="0"/>
              <a:t>に、メール又は</a:t>
            </a:r>
            <a:r>
              <a:rPr lang="en-US" altLang="ja-JP" dirty="0"/>
              <a:t>FAX</a:t>
            </a:r>
            <a:r>
              <a:rPr lang="ja-JP" altLang="en-US" dirty="0"/>
              <a:t>でお送りください。</a:t>
            </a:r>
            <a:endParaRPr lang="en-US" altLang="ja-JP" dirty="0"/>
          </a:p>
          <a:p>
            <a:pPr algn="l">
              <a:lnSpc>
                <a:spcPct val="100000"/>
              </a:lnSpc>
            </a:pPr>
            <a:r>
              <a:rPr lang="ja-JP" altLang="en-US" dirty="0"/>
              <a:t>　　　</a:t>
            </a:r>
            <a:r>
              <a:rPr lang="en-US" altLang="ja-JP" dirty="0"/>
              <a:t>※</a:t>
            </a:r>
            <a:r>
              <a:rPr lang="ja-JP" altLang="en-US" dirty="0"/>
              <a:t>今大会では体調チェックシートによる体調管理はいたしません。</a:t>
            </a:r>
            <a:endParaRPr lang="en-US" altLang="ja-JP" dirty="0"/>
          </a:p>
          <a:p>
            <a:pPr marL="540000" indent="-457200" algn="l">
              <a:lnSpc>
                <a:spcPct val="100000"/>
              </a:lnSpc>
            </a:pPr>
            <a:endParaRPr lang="en-US" altLang="ja-JP" dirty="0"/>
          </a:p>
          <a:p>
            <a:pPr algn="l">
              <a:lnSpc>
                <a:spcPct val="150000"/>
              </a:lnSpc>
            </a:pPr>
            <a:r>
              <a:rPr lang="ja-JP" altLang="en-US" dirty="0"/>
              <a:t>（２）注意事項</a:t>
            </a:r>
            <a:endParaRPr lang="en-US" altLang="ja-JP" dirty="0"/>
          </a:p>
          <a:p>
            <a:pPr marL="447675" indent="-447675" algn="l">
              <a:lnSpc>
                <a:spcPct val="150000"/>
              </a:lnSpc>
            </a:pPr>
            <a:r>
              <a:rPr lang="ja-JP" altLang="en-US" dirty="0"/>
              <a:t>　　 ■各社申請を取りまとめた後に、取材人数調整等を行う場合があります。</a:t>
            </a:r>
            <a:endParaRPr lang="en-US" altLang="ja-JP" dirty="0"/>
          </a:p>
          <a:p>
            <a:pPr marL="447675" indent="-447675" algn="l">
              <a:lnSpc>
                <a:spcPct val="150000"/>
              </a:lnSpc>
            </a:pPr>
            <a:r>
              <a:rPr lang="ja-JP" altLang="en-US" dirty="0"/>
              <a:t>　　 ■締め切り後の申請、当日の申請は原則として受け付けません。</a:t>
            </a:r>
            <a:endParaRPr lang="en-US" altLang="ja-JP" dirty="0"/>
          </a:p>
          <a:p>
            <a:pPr marL="447675" indent="-447675" algn="l">
              <a:lnSpc>
                <a:spcPct val="150000"/>
              </a:lnSpc>
            </a:pPr>
            <a:r>
              <a:rPr lang="en-US" altLang="ja-JP" dirty="0"/>
              <a:t>       </a:t>
            </a:r>
            <a:r>
              <a:rPr lang="ja-JP" altLang="en-US" dirty="0"/>
              <a:t>■撮影や取材は主催・共催・後援・配信中継局を優先させていただきます。</a:t>
            </a:r>
            <a:endParaRPr lang="en-US" altLang="ja-JP" dirty="0"/>
          </a:p>
          <a:p>
            <a:pPr marL="447675" indent="-447675" algn="l">
              <a:lnSpc>
                <a:spcPct val="150000"/>
              </a:lnSpc>
            </a:pPr>
            <a:r>
              <a:rPr lang="ja-JP" altLang="en-US" dirty="0"/>
              <a:t>　　 ■記者席およびプレスルームは簡易的になりますので予めご了承ください。</a:t>
            </a:r>
            <a:endParaRPr lang="en-US" altLang="ja-JP" dirty="0"/>
          </a:p>
          <a:p>
            <a:pPr marL="447675" indent="-447675" algn="l">
              <a:lnSpc>
                <a:spcPct val="150000"/>
              </a:lnSpc>
            </a:pPr>
            <a:r>
              <a:rPr lang="ja-JP" altLang="en-US" dirty="0"/>
              <a:t>　　 ■開会式および閉会式は実施いたしません。</a:t>
            </a:r>
            <a:endParaRPr lang="en-US" altLang="ja-JP" dirty="0"/>
          </a:p>
          <a:p>
            <a:pPr marL="447675" indent="-447675" algn="l">
              <a:lnSpc>
                <a:spcPct val="150000"/>
              </a:lnSpc>
            </a:pPr>
            <a:r>
              <a:rPr lang="ja-JP" altLang="en-US" dirty="0"/>
              <a:t>　　 </a:t>
            </a:r>
            <a:r>
              <a:rPr lang="ja-JP" altLang="en-US" u="sng" dirty="0">
                <a:solidFill>
                  <a:srgbClr val="FF0000"/>
                </a:solidFill>
              </a:rPr>
              <a:t>■ゴール後、セントファーレ１階ステージにて総合優勝チームインタビュー、並びに簡易表彰として、中部・北陸各連盟の優勝表彰と区間賞表彰を実施予定です。</a:t>
            </a:r>
            <a:endParaRPr lang="en-US" altLang="ja-JP" u="sng" dirty="0">
              <a:solidFill>
                <a:srgbClr val="FF0000"/>
              </a:solidFill>
            </a:endParaRPr>
          </a:p>
          <a:p>
            <a:pPr marL="447675" indent="-447675" algn="l">
              <a:lnSpc>
                <a:spcPct val="150000"/>
              </a:lnSpc>
            </a:pPr>
            <a:r>
              <a:rPr lang="ja-JP" altLang="en-US" dirty="0"/>
              <a:t>　　■本要項の内容については、競技運営上の都合により、大会当日も含め変更する場合があります。その際は競技役員の指示に従ってください。</a:t>
            </a:r>
            <a:endParaRPr lang="en-US" altLang="ja-JP" u="sng" dirty="0">
              <a:solidFill>
                <a:srgbClr val="FF0000"/>
              </a:solidFill>
            </a:endParaRPr>
          </a:p>
        </p:txBody>
      </p:sp>
      <p:sp>
        <p:nvSpPr>
          <p:cNvPr id="2" name="スライド番号プレースホルダー 1">
            <a:extLst>
              <a:ext uri="{FF2B5EF4-FFF2-40B4-BE49-F238E27FC236}">
                <a16:creationId xmlns:a16="http://schemas.microsoft.com/office/drawing/2014/main" id="{3D06347A-88B7-4F70-AF82-828BED3E77AC}"/>
              </a:ext>
            </a:extLst>
          </p:cNvPr>
          <p:cNvSpPr>
            <a:spLocks noGrp="1"/>
          </p:cNvSpPr>
          <p:nvPr>
            <p:ph type="sldNum" sz="quarter" idx="12"/>
          </p:nvPr>
        </p:nvSpPr>
        <p:spPr/>
        <p:txBody>
          <a:bodyPr/>
          <a:lstStyle/>
          <a:p>
            <a:fld id="{91212820-26CD-45F1-B203-A8A1E93F7108}" type="slidenum">
              <a:rPr kumimoji="1" lang="ja-JP" altLang="en-US" smtClean="0"/>
              <a:pPr/>
              <a:t>2</a:t>
            </a:fld>
            <a:endParaRPr kumimoji="1" lang="ja-JP" altLang="en-US"/>
          </a:p>
        </p:txBody>
      </p:sp>
    </p:spTree>
    <p:extLst>
      <p:ext uri="{BB962C8B-B14F-4D97-AF65-F5344CB8AC3E}">
        <p14:creationId xmlns:p14="http://schemas.microsoft.com/office/powerpoint/2010/main" val="133520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a:spLocks noGrp="1"/>
          </p:cNvSpPr>
          <p:nvPr>
            <p:ph type="subTitle" idx="1"/>
          </p:nvPr>
        </p:nvSpPr>
        <p:spPr>
          <a:xfrm>
            <a:off x="189000" y="272480"/>
            <a:ext cx="6480000" cy="9469052"/>
          </a:xfrm>
          <a:noFill/>
        </p:spPr>
        <p:txBody>
          <a:bodyPr>
            <a:noAutofit/>
          </a:bodyPr>
          <a:lstStyle/>
          <a:p>
            <a:pPr algn="l">
              <a:lnSpc>
                <a:spcPts val="1100"/>
              </a:lnSpc>
            </a:pPr>
            <a:r>
              <a:rPr lang="ja-JP" altLang="en-US" b="1" u="sng" dirty="0"/>
              <a:t>２．大会当日の受付および取材について</a:t>
            </a:r>
          </a:p>
          <a:p>
            <a:pPr algn="l">
              <a:lnSpc>
                <a:spcPct val="150000"/>
              </a:lnSpc>
            </a:pPr>
            <a:r>
              <a:rPr lang="ja-JP" altLang="en-US" sz="1600" u="sng" dirty="0"/>
              <a:t>（１）報道受付</a:t>
            </a:r>
            <a:r>
              <a:rPr lang="ja-JP" altLang="en-US" u="sng" dirty="0"/>
              <a:t>　</a:t>
            </a:r>
            <a:r>
              <a:rPr lang="ja-JP" altLang="en-US" dirty="0"/>
              <a:t>　受付詳細場所は</a:t>
            </a:r>
            <a:r>
              <a:rPr lang="en-US" altLang="ja-JP" dirty="0"/>
              <a:t>p4</a:t>
            </a:r>
            <a:r>
              <a:rPr lang="ja-JP" altLang="en-US" dirty="0"/>
              <a:t>参照</a:t>
            </a:r>
            <a:endParaRPr lang="en-US" altLang="ja-JP" dirty="0"/>
          </a:p>
          <a:p>
            <a:pPr algn="l">
              <a:lnSpc>
                <a:spcPct val="100000"/>
              </a:lnSpc>
            </a:pPr>
            <a:r>
              <a:rPr lang="ja-JP" altLang="en-US" b="1" dirty="0"/>
              <a:t>　　　</a:t>
            </a:r>
            <a:r>
              <a:rPr lang="ja-JP" altLang="en-US" dirty="0"/>
              <a:t>１１月１１日（土）受付 </a:t>
            </a:r>
            <a:r>
              <a:rPr lang="ja-JP" altLang="en-US" b="1" dirty="0"/>
              <a:t>⇒ </a:t>
            </a:r>
            <a:r>
              <a:rPr lang="ja-JP" altLang="en-US" b="1" dirty="0">
                <a:solidFill>
                  <a:srgbClr val="FF0000"/>
                </a:solidFill>
              </a:rPr>
              <a:t>田原文化会館 １階  多目的ホール前</a:t>
            </a:r>
            <a:endParaRPr lang="en-US" altLang="ja-JP" dirty="0"/>
          </a:p>
          <a:p>
            <a:pPr algn="l">
              <a:lnSpc>
                <a:spcPct val="100000"/>
              </a:lnSpc>
            </a:pPr>
            <a:r>
              <a:rPr lang="ja-JP" altLang="en-US" dirty="0"/>
              <a:t>　　　１１月１２日（日）受付 ⇒ </a:t>
            </a:r>
            <a:r>
              <a:rPr lang="ja-JP" altLang="en-US" b="1" dirty="0">
                <a:solidFill>
                  <a:srgbClr val="FF0000"/>
                </a:solidFill>
              </a:rPr>
              <a:t>中央広場（スタート地点隣）</a:t>
            </a:r>
            <a:endParaRPr lang="en-US" altLang="ja-JP" dirty="0"/>
          </a:p>
          <a:p>
            <a:pPr marL="360000" indent="-457200" algn="l">
              <a:lnSpc>
                <a:spcPct val="150000"/>
              </a:lnSpc>
            </a:pPr>
            <a:r>
              <a:rPr lang="ja-JP" altLang="en-US" dirty="0"/>
              <a:t>　・受付時は </a:t>
            </a:r>
            <a:r>
              <a:rPr lang="ja-JP" altLang="en-US" b="1" u="sng" dirty="0"/>
              <a:t>取材申請書・名刺 </a:t>
            </a:r>
            <a:r>
              <a:rPr lang="ja-JP" altLang="en-US" dirty="0"/>
              <a:t>を提出ください。</a:t>
            </a:r>
            <a:endParaRPr lang="en-US" altLang="ja-JP" dirty="0"/>
          </a:p>
          <a:p>
            <a:pPr marL="360000" indent="-457200" algn="l">
              <a:lnSpc>
                <a:spcPct val="150000"/>
              </a:lnSpc>
            </a:pPr>
            <a:r>
              <a:rPr lang="ja-JP" altLang="en-US" dirty="0"/>
              <a:t>　・報道受付後、ビブスをお渡しします。常時着用をお願いします。</a:t>
            </a:r>
            <a:endParaRPr lang="en-US" altLang="ja-JP" dirty="0"/>
          </a:p>
          <a:p>
            <a:pPr marL="360000" indent="-457200" algn="l">
              <a:lnSpc>
                <a:spcPct val="100000"/>
              </a:lnSpc>
            </a:pPr>
            <a:r>
              <a:rPr lang="ja-JP" altLang="en-US" b="1" dirty="0"/>
              <a:t>  　</a:t>
            </a:r>
            <a:r>
              <a:rPr lang="ja-JP" altLang="en-US" sz="1100" dirty="0"/>
              <a:t>　</a:t>
            </a:r>
            <a:r>
              <a:rPr lang="en-US" altLang="ja-JP" sz="1100" dirty="0"/>
              <a:t>※</a:t>
            </a:r>
            <a:r>
              <a:rPr lang="ja-JP" altLang="en-US" sz="1100" dirty="0"/>
              <a:t>当日の申請は原則として受け付けません。</a:t>
            </a:r>
            <a:endParaRPr lang="en-US" altLang="ja-JP" sz="1100" dirty="0"/>
          </a:p>
          <a:p>
            <a:pPr lvl="1" indent="-457200" algn="l">
              <a:lnSpc>
                <a:spcPct val="100000"/>
              </a:lnSpc>
            </a:pPr>
            <a:endParaRPr lang="en-US" altLang="ja-JP" sz="1100" dirty="0"/>
          </a:p>
          <a:p>
            <a:pPr lvl="1" indent="-457200" algn="l">
              <a:lnSpc>
                <a:spcPct val="150000"/>
              </a:lnSpc>
            </a:pPr>
            <a:r>
              <a:rPr lang="ja-JP" altLang="en-US" sz="1200" dirty="0"/>
              <a:t>＜ 注 意 事 項 ＞</a:t>
            </a:r>
            <a:endParaRPr lang="en-US" altLang="ja-JP" sz="1200" dirty="0"/>
          </a:p>
          <a:p>
            <a:pPr lvl="1" indent="-457200" algn="l">
              <a:lnSpc>
                <a:spcPct val="100000"/>
              </a:lnSpc>
            </a:pPr>
            <a:r>
              <a:rPr lang="ja-JP" altLang="en-US" sz="1200" dirty="0"/>
              <a:t>　・お渡ししたビブスは各社で管理いただき、お帰りの際に返却してください。</a:t>
            </a:r>
            <a:endParaRPr lang="en-US" altLang="ja-JP" sz="1200" dirty="0"/>
          </a:p>
          <a:p>
            <a:pPr lvl="1" indent="-457200" algn="l">
              <a:lnSpc>
                <a:spcPct val="100000"/>
              </a:lnSpc>
            </a:pPr>
            <a:r>
              <a:rPr lang="ja-JP" altLang="en-US" sz="1200" dirty="0"/>
              <a:t>　　→ 土曜にお渡ししたビブスは２日間通じて着用をお願いいたします。</a:t>
            </a:r>
            <a:endParaRPr lang="en-US" altLang="ja-JP" sz="1200" dirty="0"/>
          </a:p>
          <a:p>
            <a:pPr lvl="1" indent="-457200" algn="l">
              <a:lnSpc>
                <a:spcPct val="100000"/>
              </a:lnSpc>
            </a:pPr>
            <a:r>
              <a:rPr lang="ja-JP" altLang="en-US" sz="1200" dirty="0"/>
              <a:t>　　→ 返却場所：中央広場 または 田原文化会館 </a:t>
            </a:r>
            <a:r>
              <a:rPr lang="en-US" altLang="ja-JP" sz="1200" dirty="0"/>
              <a:t>2</a:t>
            </a:r>
            <a:r>
              <a:rPr lang="ja-JP" altLang="en-US" sz="1200" dirty="0"/>
              <a:t>階  </a:t>
            </a:r>
            <a:r>
              <a:rPr lang="en-US" altLang="ja-JP" sz="1200" dirty="0"/>
              <a:t>201</a:t>
            </a:r>
            <a:r>
              <a:rPr lang="ja-JP" altLang="en-US" sz="1200" dirty="0"/>
              <a:t>会議室</a:t>
            </a:r>
          </a:p>
          <a:p>
            <a:pPr lvl="1" indent="-457200" algn="l">
              <a:lnSpc>
                <a:spcPct val="100000"/>
              </a:lnSpc>
            </a:pPr>
            <a:endParaRPr lang="en-US" altLang="ja-JP" sz="1000" dirty="0"/>
          </a:p>
          <a:p>
            <a:pPr lvl="1" indent="-457200" algn="l">
              <a:lnSpc>
                <a:spcPct val="150000"/>
              </a:lnSpc>
            </a:pPr>
            <a:r>
              <a:rPr lang="ja-JP" altLang="en-US" sz="1600" u="sng" dirty="0"/>
              <a:t>（２）取材について　</a:t>
            </a:r>
            <a:endParaRPr lang="en-US" altLang="ja-JP" sz="1600" u="sng" dirty="0"/>
          </a:p>
          <a:p>
            <a:pPr algn="l">
              <a:lnSpc>
                <a:spcPct val="100000"/>
              </a:lnSpc>
            </a:pPr>
            <a:r>
              <a:rPr lang="ja-JP" altLang="en-US" dirty="0"/>
              <a:t>　・大会当日の記者席およびプレスルームは田原文化会館 </a:t>
            </a:r>
            <a:r>
              <a:rPr lang="en-US" altLang="ja-JP" dirty="0"/>
              <a:t>2</a:t>
            </a:r>
            <a:r>
              <a:rPr lang="ja-JP" altLang="en-US" dirty="0"/>
              <a:t>階 </a:t>
            </a:r>
            <a:r>
              <a:rPr lang="en-US" altLang="ja-JP" dirty="0"/>
              <a:t>201</a:t>
            </a:r>
            <a:r>
              <a:rPr lang="ja-JP" altLang="en-US" dirty="0"/>
              <a:t>会議室となります。</a:t>
            </a:r>
            <a:endParaRPr lang="en-US" altLang="ja-JP" dirty="0"/>
          </a:p>
          <a:p>
            <a:pPr algn="l">
              <a:lnSpc>
                <a:spcPct val="100000"/>
              </a:lnSpc>
            </a:pPr>
            <a:r>
              <a:rPr lang="ja-JP" altLang="en-US" dirty="0"/>
              <a:t>　　（スタートから大会終了後１８時まで）</a:t>
            </a:r>
            <a:endParaRPr lang="en-US" altLang="ja-JP" dirty="0"/>
          </a:p>
          <a:p>
            <a:pPr algn="l">
              <a:lnSpc>
                <a:spcPct val="100000"/>
              </a:lnSpc>
            </a:pPr>
            <a:r>
              <a:rPr lang="ja-JP" altLang="en-US" dirty="0"/>
              <a:t>　・監督および選手への取材については各社から各チームに了承を得たうえで実施ください。</a:t>
            </a:r>
            <a:endParaRPr lang="en-US" altLang="ja-JP" dirty="0"/>
          </a:p>
          <a:p>
            <a:pPr algn="l">
              <a:lnSpc>
                <a:spcPct val="100000"/>
              </a:lnSpc>
            </a:pPr>
            <a:r>
              <a:rPr lang="ja-JP" altLang="en-US" dirty="0"/>
              <a:t>　・インターネット回線の設備はございませんので各自でご準備をお願いします。</a:t>
            </a:r>
            <a:endParaRPr lang="en-US" altLang="ja-JP" dirty="0"/>
          </a:p>
          <a:p>
            <a:pPr algn="l">
              <a:lnSpc>
                <a:spcPct val="100000"/>
              </a:lnSpc>
            </a:pPr>
            <a:r>
              <a:rPr lang="ja-JP" altLang="en-US" dirty="0"/>
              <a:t>　・競技運営上、撮影エリアを指示・制限する場合があります。その場合は競技役員の</a:t>
            </a:r>
            <a:endParaRPr lang="en-US" altLang="ja-JP" dirty="0"/>
          </a:p>
          <a:p>
            <a:pPr algn="l">
              <a:lnSpc>
                <a:spcPct val="100000"/>
              </a:lnSpc>
            </a:pPr>
            <a:r>
              <a:rPr lang="en-US" altLang="ja-JP" dirty="0"/>
              <a:t>     </a:t>
            </a:r>
            <a:r>
              <a:rPr lang="ja-JP" altLang="en-US" dirty="0"/>
              <a:t>指⽰に従ってください。</a:t>
            </a:r>
            <a:endParaRPr lang="en-US" altLang="ja-JP" dirty="0"/>
          </a:p>
          <a:p>
            <a:pPr algn="l">
              <a:lnSpc>
                <a:spcPct val="100000"/>
              </a:lnSpc>
            </a:pPr>
            <a:r>
              <a:rPr lang="ja-JP" altLang="en-US" dirty="0"/>
              <a:t>　・リザルトは東三河陸上競技協会の</a:t>
            </a:r>
            <a:r>
              <a:rPr lang="en-US" altLang="ja-JP" dirty="0"/>
              <a:t>HP</a:t>
            </a:r>
            <a:r>
              <a:rPr lang="ja-JP" altLang="en-US" dirty="0"/>
              <a:t>に掲載します。</a:t>
            </a:r>
            <a:endParaRPr lang="en-US" altLang="ja-JP" dirty="0"/>
          </a:p>
          <a:p>
            <a:pPr algn="l">
              <a:lnSpc>
                <a:spcPct val="100000"/>
              </a:lnSpc>
            </a:pPr>
            <a:r>
              <a:rPr lang="ja-JP" altLang="en-US" dirty="0"/>
              <a:t>　　</a:t>
            </a:r>
            <a:r>
              <a:rPr lang="en-US" altLang="ja-JP" dirty="0">
                <a:hlinkClick r:id="rId2"/>
              </a:rPr>
              <a:t>http://tosanriku.starfree.jp/soku/231112.pdf</a:t>
            </a:r>
            <a:r>
              <a:rPr lang="ja-JP" altLang="en-US" dirty="0"/>
              <a:t>　</a:t>
            </a:r>
            <a:endParaRPr lang="en-US" altLang="ja-JP" dirty="0"/>
          </a:p>
          <a:p>
            <a:pPr algn="l">
              <a:lnSpc>
                <a:spcPct val="100000"/>
              </a:lnSpc>
            </a:pPr>
            <a:r>
              <a:rPr lang="ja-JP" altLang="en-US" dirty="0"/>
              <a:t>　　</a:t>
            </a:r>
            <a:r>
              <a:rPr lang="en-US" altLang="ja-JP" dirty="0"/>
              <a:t>※</a:t>
            </a:r>
            <a:r>
              <a:rPr lang="ja-JP" altLang="en-US" dirty="0"/>
              <a:t>大会当日のみ運用</a:t>
            </a:r>
            <a:endParaRPr lang="en-US" altLang="ja-JP" dirty="0"/>
          </a:p>
          <a:p>
            <a:pPr algn="l">
              <a:lnSpc>
                <a:spcPct val="100000"/>
              </a:lnSpc>
            </a:pPr>
            <a:r>
              <a:rPr lang="ja-JP" altLang="en-US" dirty="0"/>
              <a:t>・下記にてライブ配信を実施いたします。ご活用ください。</a:t>
            </a:r>
            <a:endParaRPr lang="en-US" altLang="ja-JP" dirty="0"/>
          </a:p>
          <a:p>
            <a:pPr algn="l">
              <a:lnSpc>
                <a:spcPct val="100000"/>
              </a:lnSpc>
            </a:pPr>
            <a:r>
              <a:rPr lang="ja-JP" altLang="en-US" dirty="0"/>
              <a:t>　　　</a:t>
            </a:r>
            <a:r>
              <a:rPr lang="en-US" altLang="ja-JP" dirty="0"/>
              <a:t>CBC</a:t>
            </a:r>
            <a:r>
              <a:rPr lang="ja-JP" altLang="en-US" dirty="0"/>
              <a:t>スポーツ公式チャンネル</a:t>
            </a:r>
            <a:endParaRPr lang="en-US" altLang="ja-JP" dirty="0"/>
          </a:p>
          <a:p>
            <a:pPr algn="l">
              <a:lnSpc>
                <a:spcPct val="100000"/>
              </a:lnSpc>
            </a:pPr>
            <a:r>
              <a:rPr lang="ja-JP" altLang="en-US" dirty="0"/>
              <a:t>　　　　　　　</a:t>
            </a:r>
            <a:r>
              <a:rPr lang="en-US" altLang="ja-JP" dirty="0">
                <a:hlinkClick r:id="rId3"/>
              </a:rPr>
              <a:t>https://www.youtube.com/channel/UCvOYIbu5hb1KwzA8ne28J6Q</a:t>
            </a:r>
            <a:endParaRPr lang="en-US" altLang="ja-JP" dirty="0"/>
          </a:p>
          <a:p>
            <a:pPr algn="l">
              <a:lnSpc>
                <a:spcPct val="100000"/>
              </a:lnSpc>
            </a:pPr>
            <a:r>
              <a:rPr lang="ja-JP" altLang="en-US" dirty="0"/>
              <a:t>　　　</a:t>
            </a:r>
            <a:r>
              <a:rPr lang="en-US" altLang="ja-JP" dirty="0" err="1"/>
              <a:t>Locipo</a:t>
            </a:r>
            <a:r>
              <a:rPr lang="ja-JP" altLang="en-US" dirty="0"/>
              <a:t>　</a:t>
            </a:r>
            <a:r>
              <a:rPr lang="en-US" altLang="ja-JP" dirty="0">
                <a:hlinkClick r:id="rId4"/>
              </a:rPr>
              <a:t>https://locipo.jp/live</a:t>
            </a:r>
            <a:endParaRPr lang="en-US" altLang="ja-JP" dirty="0"/>
          </a:p>
          <a:p>
            <a:pPr algn="l">
              <a:lnSpc>
                <a:spcPct val="100000"/>
              </a:lnSpc>
            </a:pPr>
            <a:endParaRPr lang="en-US" altLang="ja-JP" dirty="0"/>
          </a:p>
          <a:p>
            <a:pPr algn="l">
              <a:lnSpc>
                <a:spcPct val="100000"/>
              </a:lnSpc>
            </a:pPr>
            <a:endParaRPr lang="en-US" altLang="ja-JP" dirty="0"/>
          </a:p>
          <a:p>
            <a:pPr algn="l">
              <a:lnSpc>
                <a:spcPct val="100000"/>
              </a:lnSpc>
            </a:pPr>
            <a:endParaRPr lang="ja-JP" altLang="en-US" dirty="0"/>
          </a:p>
        </p:txBody>
      </p:sp>
      <p:sp>
        <p:nvSpPr>
          <p:cNvPr id="2" name="スライド番号プレースホルダー 1">
            <a:extLst>
              <a:ext uri="{FF2B5EF4-FFF2-40B4-BE49-F238E27FC236}">
                <a16:creationId xmlns:a16="http://schemas.microsoft.com/office/drawing/2014/main" id="{8A92A144-5123-4029-B488-62363B6D6B4B}"/>
              </a:ext>
            </a:extLst>
          </p:cNvPr>
          <p:cNvSpPr>
            <a:spLocks noGrp="1"/>
          </p:cNvSpPr>
          <p:nvPr>
            <p:ph type="sldNum" sz="quarter" idx="12"/>
          </p:nvPr>
        </p:nvSpPr>
        <p:spPr/>
        <p:txBody>
          <a:bodyPr/>
          <a:lstStyle/>
          <a:p>
            <a:fld id="{91212820-26CD-45F1-B203-A8A1E93F7108}" type="slidenum">
              <a:rPr kumimoji="1" lang="ja-JP" altLang="en-US" smtClean="0"/>
              <a:pPr/>
              <a:t>3</a:t>
            </a:fld>
            <a:endParaRPr kumimoji="1" lang="ja-JP" altLang="en-US"/>
          </a:p>
        </p:txBody>
      </p:sp>
      <p:pic>
        <p:nvPicPr>
          <p:cNvPr id="3" name="図 2">
            <a:extLst>
              <a:ext uri="{FF2B5EF4-FFF2-40B4-BE49-F238E27FC236}">
                <a16:creationId xmlns:a16="http://schemas.microsoft.com/office/drawing/2014/main" id="{C5BC054A-59DC-7130-8B91-B0E8F92405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962" y="8807074"/>
            <a:ext cx="938281" cy="938281"/>
          </a:xfrm>
          <a:prstGeom prst="rect">
            <a:avLst/>
          </a:prstGeom>
        </p:spPr>
      </p:pic>
      <p:sp>
        <p:nvSpPr>
          <p:cNvPr id="4" name="テキスト ボックス 3">
            <a:extLst>
              <a:ext uri="{FF2B5EF4-FFF2-40B4-BE49-F238E27FC236}">
                <a16:creationId xmlns:a16="http://schemas.microsoft.com/office/drawing/2014/main" id="{E09B34ED-3717-C5EE-E951-B8BBE0B7219F}"/>
              </a:ext>
            </a:extLst>
          </p:cNvPr>
          <p:cNvSpPr txBox="1"/>
          <p:nvPr/>
        </p:nvSpPr>
        <p:spPr>
          <a:xfrm>
            <a:off x="584684" y="8436790"/>
            <a:ext cx="1414887" cy="307777"/>
          </a:xfrm>
          <a:prstGeom prst="rect">
            <a:avLst/>
          </a:prstGeom>
          <a:noFill/>
        </p:spPr>
        <p:txBody>
          <a:bodyPr wrap="square" rtlCol="0">
            <a:spAutoFit/>
          </a:bodyPr>
          <a:lstStyle/>
          <a:p>
            <a:r>
              <a:rPr kumimoji="1" lang="ja-JP" altLang="en-US" sz="1400" dirty="0"/>
              <a:t>▼速報サイト</a:t>
            </a:r>
          </a:p>
        </p:txBody>
      </p:sp>
      <p:sp>
        <p:nvSpPr>
          <p:cNvPr id="5" name="テキスト ボックス 4">
            <a:extLst>
              <a:ext uri="{FF2B5EF4-FFF2-40B4-BE49-F238E27FC236}">
                <a16:creationId xmlns:a16="http://schemas.microsoft.com/office/drawing/2014/main" id="{E4440FAF-9763-E088-2AF2-DA60E84DB260}"/>
              </a:ext>
            </a:extLst>
          </p:cNvPr>
          <p:cNvSpPr txBox="1"/>
          <p:nvPr/>
        </p:nvSpPr>
        <p:spPr>
          <a:xfrm>
            <a:off x="1963567" y="8432967"/>
            <a:ext cx="2689569" cy="307777"/>
          </a:xfrm>
          <a:prstGeom prst="rect">
            <a:avLst/>
          </a:prstGeom>
          <a:noFill/>
        </p:spPr>
        <p:txBody>
          <a:bodyPr wrap="square" rtlCol="0">
            <a:spAutoFit/>
          </a:bodyPr>
          <a:lstStyle/>
          <a:p>
            <a:r>
              <a:rPr kumimoji="1" lang="ja-JP" altLang="en-US" sz="1400" dirty="0"/>
              <a:t>▼</a:t>
            </a:r>
            <a:r>
              <a:rPr kumimoji="1" lang="en-US" altLang="ja-JP" sz="1400" dirty="0"/>
              <a:t>CBC</a:t>
            </a:r>
            <a:r>
              <a:rPr kumimoji="1" lang="ja-JP" altLang="en-US" sz="1400" dirty="0"/>
              <a:t>スポーツ公式チャンネル</a:t>
            </a:r>
          </a:p>
        </p:txBody>
      </p:sp>
      <p:pic>
        <p:nvPicPr>
          <p:cNvPr id="5122" name="Picture 2">
            <a:extLst>
              <a:ext uri="{FF2B5EF4-FFF2-40B4-BE49-F238E27FC236}">
                <a16:creationId xmlns:a16="http://schemas.microsoft.com/office/drawing/2014/main" id="{B9656033-6CA4-D882-D4DA-E96D0AE1E9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4346" y="8823986"/>
            <a:ext cx="938281" cy="9382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35C38C6-57F8-1971-64FD-EB071DCDD1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7131" y="8815678"/>
            <a:ext cx="935881" cy="93588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0C79B27-218F-52E7-EEF7-A2A1AAFFC31F}"/>
              </a:ext>
            </a:extLst>
          </p:cNvPr>
          <p:cNvSpPr txBox="1"/>
          <p:nvPr/>
        </p:nvSpPr>
        <p:spPr>
          <a:xfrm>
            <a:off x="4761148" y="8432967"/>
            <a:ext cx="1414887" cy="307777"/>
          </a:xfrm>
          <a:prstGeom prst="rect">
            <a:avLst/>
          </a:prstGeom>
          <a:noFill/>
        </p:spPr>
        <p:txBody>
          <a:bodyPr wrap="square" rtlCol="0">
            <a:spAutoFit/>
          </a:bodyPr>
          <a:lstStyle/>
          <a:p>
            <a:r>
              <a:rPr kumimoji="1" lang="ja-JP" altLang="en-US" sz="1400" dirty="0"/>
              <a:t>▼</a:t>
            </a:r>
            <a:r>
              <a:rPr kumimoji="1" lang="en-US" altLang="ja-JP" sz="1400" dirty="0" err="1"/>
              <a:t>Locipo</a:t>
            </a:r>
            <a:endParaRPr kumimoji="1" lang="ja-JP" altLang="en-US" sz="1400" dirty="0"/>
          </a:p>
        </p:txBody>
      </p:sp>
    </p:spTree>
    <p:extLst>
      <p:ext uri="{BB962C8B-B14F-4D97-AF65-F5344CB8AC3E}">
        <p14:creationId xmlns:p14="http://schemas.microsoft.com/office/powerpoint/2010/main" val="331714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0B88722-3C5C-4B20-8D30-C7FD5DD073D2}"/>
              </a:ext>
            </a:extLst>
          </p:cNvPr>
          <p:cNvPicPr>
            <a:picLocks noChangeAspect="1"/>
          </p:cNvPicPr>
          <p:nvPr/>
        </p:nvPicPr>
        <p:blipFill rotWithShape="1">
          <a:blip r:embed="rId2"/>
          <a:srcRect l="524" t="24522" r="66799" b="6204"/>
          <a:stretch/>
        </p:blipFill>
        <p:spPr>
          <a:xfrm>
            <a:off x="224642" y="738864"/>
            <a:ext cx="6408712" cy="9057671"/>
          </a:xfrm>
          <a:prstGeom prst="rect">
            <a:avLst/>
          </a:prstGeom>
        </p:spPr>
      </p:pic>
      <p:sp>
        <p:nvSpPr>
          <p:cNvPr id="61" name="サブタイトル 2">
            <a:extLst>
              <a:ext uri="{FF2B5EF4-FFF2-40B4-BE49-F238E27FC236}">
                <a16:creationId xmlns:a16="http://schemas.microsoft.com/office/drawing/2014/main" id="{42DDE679-0F03-485E-8CA5-4770CC6E7220}"/>
              </a:ext>
            </a:extLst>
          </p:cNvPr>
          <p:cNvSpPr>
            <a:spLocks noGrp="1"/>
          </p:cNvSpPr>
          <p:nvPr>
            <p:ph type="subTitle" idx="1"/>
          </p:nvPr>
        </p:nvSpPr>
        <p:spPr>
          <a:xfrm>
            <a:off x="224642" y="109465"/>
            <a:ext cx="3816425" cy="410548"/>
          </a:xfrm>
          <a:noFill/>
        </p:spPr>
        <p:txBody>
          <a:bodyPr>
            <a:noAutofit/>
          </a:bodyPr>
          <a:lstStyle/>
          <a:p>
            <a:pPr algn="l">
              <a:lnSpc>
                <a:spcPct val="150000"/>
              </a:lnSpc>
            </a:pPr>
            <a:r>
              <a:rPr lang="ja-JP" altLang="en-US" b="1" dirty="0"/>
              <a:t>報道受付（周辺エリア図）</a:t>
            </a:r>
          </a:p>
        </p:txBody>
      </p:sp>
      <p:sp>
        <p:nvSpPr>
          <p:cNvPr id="64" name="スライド番号プレースホルダー 63">
            <a:extLst>
              <a:ext uri="{FF2B5EF4-FFF2-40B4-BE49-F238E27FC236}">
                <a16:creationId xmlns:a16="http://schemas.microsoft.com/office/drawing/2014/main" id="{EBF4CB84-867D-4BCB-BF16-9F2A5D52E8D9}"/>
              </a:ext>
            </a:extLst>
          </p:cNvPr>
          <p:cNvSpPr>
            <a:spLocks noGrp="1"/>
          </p:cNvSpPr>
          <p:nvPr>
            <p:ph type="sldNum" sz="quarter" idx="12"/>
          </p:nvPr>
        </p:nvSpPr>
        <p:spPr/>
        <p:txBody>
          <a:bodyPr/>
          <a:lstStyle/>
          <a:p>
            <a:fld id="{91212820-26CD-45F1-B203-A8A1E93F7108}" type="slidenum">
              <a:rPr kumimoji="1" lang="ja-JP" altLang="en-US" smtClean="0"/>
              <a:pPr/>
              <a:t>4</a:t>
            </a:fld>
            <a:endParaRPr kumimoji="1" lang="ja-JP" altLang="en-US"/>
          </a:p>
        </p:txBody>
      </p:sp>
      <p:sp>
        <p:nvSpPr>
          <p:cNvPr id="42" name="サブタイトル 2">
            <a:extLst>
              <a:ext uri="{FF2B5EF4-FFF2-40B4-BE49-F238E27FC236}">
                <a16:creationId xmlns:a16="http://schemas.microsoft.com/office/drawing/2014/main" id="{5C44A627-12A3-478D-9845-C71FF94F2A19}"/>
              </a:ext>
            </a:extLst>
          </p:cNvPr>
          <p:cNvSpPr txBox="1">
            <a:spLocks/>
          </p:cNvSpPr>
          <p:nvPr/>
        </p:nvSpPr>
        <p:spPr>
          <a:xfrm>
            <a:off x="332656" y="380492"/>
            <a:ext cx="3708411" cy="390549"/>
          </a:xfrm>
          <a:prstGeom prst="rect">
            <a:avLst/>
          </a:prstGeom>
          <a:noFill/>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200" kern="1200">
                <a:solidFill>
                  <a:schemeClr val="tx1"/>
                </a:solidFill>
                <a:latin typeface="+mn-ea"/>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ea"/>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ea"/>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50000"/>
              </a:lnSpc>
            </a:pPr>
            <a:r>
              <a:rPr lang="en-US" altLang="ja-JP" sz="1100" dirty="0"/>
              <a:t>※</a:t>
            </a:r>
            <a:r>
              <a:rPr lang="ja-JP" altLang="en-US" sz="1100" u="sng" dirty="0"/>
              <a:t>受付を済ませないと取材できません</a:t>
            </a:r>
            <a:r>
              <a:rPr lang="ja-JP" altLang="en-US" sz="1100" dirty="0"/>
              <a:t>。</a:t>
            </a:r>
          </a:p>
        </p:txBody>
      </p:sp>
      <p:pic>
        <p:nvPicPr>
          <p:cNvPr id="5" name="図 4">
            <a:extLst>
              <a:ext uri="{FF2B5EF4-FFF2-40B4-BE49-F238E27FC236}">
                <a16:creationId xmlns:a16="http://schemas.microsoft.com/office/drawing/2014/main" id="{23EB8407-7612-B06A-4CC2-D7FABAE97FF6}"/>
              </a:ext>
            </a:extLst>
          </p:cNvPr>
          <p:cNvPicPr>
            <a:picLocks noChangeAspect="1"/>
          </p:cNvPicPr>
          <p:nvPr/>
        </p:nvPicPr>
        <p:blipFill rotWithShape="1">
          <a:blip r:embed="rId3"/>
          <a:srcRect l="65442" t="46656" r="5712" b="9057"/>
          <a:stretch/>
        </p:blipFill>
        <p:spPr>
          <a:xfrm>
            <a:off x="3704280" y="6309274"/>
            <a:ext cx="3037088" cy="3108222"/>
          </a:xfrm>
          <a:prstGeom prst="rect">
            <a:avLst/>
          </a:prstGeom>
        </p:spPr>
      </p:pic>
    </p:spTree>
    <p:extLst>
      <p:ext uri="{BB962C8B-B14F-4D97-AF65-F5344CB8AC3E}">
        <p14:creationId xmlns:p14="http://schemas.microsoft.com/office/powerpoint/2010/main" val="21303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92303556"/>
              </p:ext>
            </p:extLst>
          </p:nvPr>
        </p:nvGraphicFramePr>
        <p:xfrm>
          <a:off x="224645" y="367115"/>
          <a:ext cx="6408711" cy="5238752"/>
        </p:xfrm>
        <a:graphic>
          <a:graphicData uri="http://schemas.openxmlformats.org/drawingml/2006/table">
            <a:tbl>
              <a:tblPr firstRow="1" bandRow="1">
                <a:tableStyleId>{5C22544A-7EE6-4342-B048-85BDC9FD1C3A}</a:tableStyleId>
              </a:tblPr>
              <a:tblGrid>
                <a:gridCol w="1412594">
                  <a:extLst>
                    <a:ext uri="{9D8B030D-6E8A-4147-A177-3AD203B41FA5}">
                      <a16:colId xmlns:a16="http://schemas.microsoft.com/office/drawing/2014/main" val="20000"/>
                    </a:ext>
                  </a:extLst>
                </a:gridCol>
                <a:gridCol w="1136893">
                  <a:extLst>
                    <a:ext uri="{9D8B030D-6E8A-4147-A177-3AD203B41FA5}">
                      <a16:colId xmlns:a16="http://schemas.microsoft.com/office/drawing/2014/main" val="20002"/>
                    </a:ext>
                  </a:extLst>
                </a:gridCol>
                <a:gridCol w="325772">
                  <a:extLst>
                    <a:ext uri="{9D8B030D-6E8A-4147-A177-3AD203B41FA5}">
                      <a16:colId xmlns:a16="http://schemas.microsoft.com/office/drawing/2014/main" val="20004"/>
                    </a:ext>
                  </a:extLst>
                </a:gridCol>
                <a:gridCol w="432278">
                  <a:extLst>
                    <a:ext uri="{9D8B030D-6E8A-4147-A177-3AD203B41FA5}">
                      <a16:colId xmlns:a16="http://schemas.microsoft.com/office/drawing/2014/main" val="2966305788"/>
                    </a:ext>
                  </a:extLst>
                </a:gridCol>
                <a:gridCol w="433763">
                  <a:extLst>
                    <a:ext uri="{9D8B030D-6E8A-4147-A177-3AD203B41FA5}">
                      <a16:colId xmlns:a16="http://schemas.microsoft.com/office/drawing/2014/main" val="20005"/>
                    </a:ext>
                  </a:extLst>
                </a:gridCol>
                <a:gridCol w="2667411">
                  <a:extLst>
                    <a:ext uri="{9D8B030D-6E8A-4147-A177-3AD203B41FA5}">
                      <a16:colId xmlns:a16="http://schemas.microsoft.com/office/drawing/2014/main" val="1065991408"/>
                    </a:ext>
                  </a:extLst>
                </a:gridCol>
              </a:tblGrid>
              <a:tr h="272384">
                <a:tc gridSpan="4">
                  <a:txBody>
                    <a:bodyPr/>
                    <a:lstStyle/>
                    <a:p>
                      <a:pPr algn="l"/>
                      <a:r>
                        <a:rPr kumimoji="1" lang="ja-JP" altLang="en-US" sz="1200" b="0" dirty="0">
                          <a:solidFill>
                            <a:schemeClr val="tx1"/>
                          </a:solidFill>
                        </a:rPr>
                        <a:t>中部実業団陸上競技連盟　宛</a:t>
                      </a:r>
                      <a:endParaRPr kumimoji="1" lang="en-US" altLang="ja-JP" sz="1200" b="0" dirty="0">
                        <a:solidFill>
                          <a:schemeClr val="tx1"/>
                        </a:solidFill>
                      </a:endParaRPr>
                    </a:p>
                    <a:p>
                      <a:pPr algn="l"/>
                      <a:endParaRPr kumimoji="1" lang="ja-JP" altLang="en-US" sz="1200" b="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l"/>
                      <a:endParaRPr kumimoji="1" lang="ja-JP" altLang="en-US" sz="1200" b="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kumimoji="1" lang="ja-JP" altLang="en-US" sz="1200" b="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0"/>
                  </a:ext>
                </a:extLst>
              </a:tr>
              <a:tr h="696095">
                <a:tc gridSpan="6">
                  <a:txBody>
                    <a:bodyPr/>
                    <a:lstStyle/>
                    <a:p>
                      <a:pPr algn="ctr"/>
                      <a:r>
                        <a:rPr lang="ja-JP" altLang="en-US" sz="2000" b="1" dirty="0">
                          <a:effectLst/>
                          <a:latin typeface="+mn-ea"/>
                          <a:ea typeface="+mn-ea"/>
                        </a:rPr>
                        <a:t>第６</a:t>
                      </a:r>
                      <a:r>
                        <a:rPr lang="en-US" altLang="ja-JP" sz="2000" b="1" dirty="0">
                          <a:effectLst/>
                          <a:latin typeface="+mn-ea"/>
                          <a:ea typeface="+mn-ea"/>
                        </a:rPr>
                        <a:t>3</a:t>
                      </a:r>
                      <a:r>
                        <a:rPr lang="ja-JP" altLang="en-US" sz="2000" b="1" dirty="0">
                          <a:effectLst/>
                          <a:latin typeface="+mn-ea"/>
                          <a:ea typeface="+mn-ea"/>
                        </a:rPr>
                        <a:t>回中部・第５</a:t>
                      </a:r>
                      <a:r>
                        <a:rPr lang="en-US" altLang="ja-JP" sz="2000" b="1" dirty="0">
                          <a:effectLst/>
                          <a:latin typeface="+mn-ea"/>
                          <a:ea typeface="+mn-ea"/>
                        </a:rPr>
                        <a:t>3</a:t>
                      </a:r>
                      <a:r>
                        <a:rPr lang="ja-JP" altLang="en-US" sz="2000" b="1" dirty="0">
                          <a:effectLst/>
                          <a:latin typeface="+mn-ea"/>
                          <a:ea typeface="+mn-ea"/>
                        </a:rPr>
                        <a:t>回北陸</a:t>
                      </a:r>
                      <a:br>
                        <a:rPr lang="ja-JP" altLang="en-US" sz="2000" b="1" dirty="0">
                          <a:effectLst/>
                          <a:latin typeface="+mn-ea"/>
                          <a:ea typeface="+mn-ea"/>
                        </a:rPr>
                      </a:br>
                      <a:r>
                        <a:rPr lang="ja-JP" altLang="en-US" sz="2000" b="1" dirty="0">
                          <a:effectLst/>
                          <a:latin typeface="+mn-ea"/>
                          <a:ea typeface="+mn-ea"/>
                        </a:rPr>
                        <a:t>実業団対抗駅伝競走大会</a:t>
                      </a:r>
                      <a:endParaRPr lang="en-US" altLang="ja-JP" sz="2000" b="1" dirty="0">
                        <a:effectLst/>
                        <a:latin typeface="+mn-ea"/>
                        <a:ea typeface="+mn-ea"/>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53976">
                <a:tc gridSpan="6">
                  <a:txBody>
                    <a:bodyPr/>
                    <a:lstStyle/>
                    <a:p>
                      <a:pPr algn="ctr"/>
                      <a:r>
                        <a:rPr kumimoji="1" lang="ja-JP" altLang="en-US" sz="2400" b="1" dirty="0">
                          <a:solidFill>
                            <a:schemeClr val="tx1"/>
                          </a:solidFill>
                        </a:rPr>
                        <a:t>取材申請書</a:t>
                      </a:r>
                      <a:r>
                        <a:rPr kumimoji="1" lang="ja-JP" altLang="en-US" sz="1800" b="1" dirty="0">
                          <a:solidFill>
                            <a:schemeClr val="tx1"/>
                          </a:solidFill>
                        </a:rPr>
                        <a:t>（報道・チーム広報）</a:t>
                      </a:r>
                      <a:endParaRPr kumimoji="1" lang="en-US" altLang="ja-JP" sz="2400" b="1" dirty="0">
                        <a:solidFill>
                          <a:schemeClr val="tx1"/>
                        </a:solidFill>
                      </a:endParaRPr>
                    </a:p>
                    <a:p>
                      <a:pPr algn="ctr"/>
                      <a:endParaRPr kumimoji="1" lang="ja-JP" altLang="en-US" sz="2400" b="1"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407194">
                <a:tc>
                  <a:txBody>
                    <a:bodyPr/>
                    <a:lstStyle/>
                    <a:p>
                      <a:pPr algn="ctr"/>
                      <a:r>
                        <a:rPr kumimoji="1" lang="ja-JP" altLang="en-US" dirty="0">
                          <a:solidFill>
                            <a:schemeClr val="tx1"/>
                          </a:solidFill>
                        </a:rPr>
                        <a:t>貴社名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r h="407194">
                <a:tc>
                  <a:txBody>
                    <a:bodyPr/>
                    <a:lstStyle/>
                    <a:p>
                      <a:pPr algn="ctr"/>
                      <a:r>
                        <a:rPr kumimoji="1" lang="ja-JP" altLang="en-US" dirty="0">
                          <a:solidFill>
                            <a:schemeClr val="tx1"/>
                          </a:solidFill>
                        </a:rPr>
                        <a:t>住所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4"/>
                  </a:ext>
                </a:extLst>
              </a:tr>
              <a:tr h="407194">
                <a:tc>
                  <a:txBody>
                    <a:bodyPr/>
                    <a:lstStyle/>
                    <a:p>
                      <a:pPr algn="ctr"/>
                      <a:r>
                        <a:rPr kumimoji="1" lang="ja-JP" altLang="en-US" dirty="0">
                          <a:solidFill>
                            <a:schemeClr val="tx1"/>
                          </a:solidFill>
                        </a:rPr>
                        <a:t>来場者氏名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r"/>
                      <a:r>
                        <a:rPr kumimoji="1" lang="en-US" altLang="ja-JP" sz="800" dirty="0">
                          <a:solidFill>
                            <a:schemeClr val="tx1"/>
                          </a:solidFill>
                        </a:rPr>
                        <a:t>※</a:t>
                      </a:r>
                      <a:r>
                        <a:rPr kumimoji="1" lang="ja-JP" altLang="en-US" sz="800" dirty="0">
                          <a:solidFill>
                            <a:schemeClr val="tx1"/>
                          </a:solidFill>
                        </a:rPr>
                        <a:t>全員の氏名を記入ください</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5"/>
                  </a:ext>
                </a:extLst>
              </a:tr>
              <a:tr h="407194">
                <a:tc>
                  <a:txBody>
                    <a:bodyPr/>
                    <a:lstStyle/>
                    <a:p>
                      <a:pPr algn="ctr"/>
                      <a:r>
                        <a:rPr kumimoji="1" lang="ja-JP" altLang="en-US" dirty="0">
                          <a:solidFill>
                            <a:schemeClr val="tx1"/>
                          </a:solidFill>
                        </a:rPr>
                        <a:t>来場人数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r>
                        <a:rPr kumimoji="1" lang="ja-JP" altLang="en-US" dirty="0">
                          <a:solidFill>
                            <a:schemeClr val="tx1"/>
                          </a:solidFill>
                        </a:rPr>
                        <a:t>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kumimoji="1" lang="ja-JP" altLang="en-US" dirty="0"/>
                        <a:t>　取材方法</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marL="0" indent="0" algn="ctr"/>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t>ペン  ・  カメラ  ・その他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7194">
                <a:tc>
                  <a:txBody>
                    <a:bodyPr/>
                    <a:lstStyle/>
                    <a:p>
                      <a:pPr algn="ctr"/>
                      <a:r>
                        <a:rPr kumimoji="1" lang="ja-JP" altLang="en-US" dirty="0">
                          <a:solidFill>
                            <a:schemeClr val="tx1"/>
                          </a:solidFill>
                        </a:rPr>
                        <a:t>電話番号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7"/>
                  </a:ext>
                </a:extLst>
              </a:tr>
              <a:tr h="407194">
                <a:tc>
                  <a:txBody>
                    <a:bodyPr/>
                    <a:lstStyle/>
                    <a:p>
                      <a:pPr algn="ctr"/>
                      <a:r>
                        <a:rPr kumimoji="1" lang="ja-JP" altLang="en-US" dirty="0">
                          <a:solidFill>
                            <a:schemeClr val="tx1"/>
                          </a:solidFill>
                        </a:rPr>
                        <a:t>ＦＡＸ番号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8"/>
                  </a:ext>
                </a:extLst>
              </a:tr>
              <a:tr h="407194">
                <a:tc rowSpan="2">
                  <a:txBody>
                    <a:bodyPr/>
                    <a:lstStyle/>
                    <a:p>
                      <a:pPr algn="ctr"/>
                      <a:r>
                        <a:rPr kumimoji="1" lang="ja-JP" altLang="en-US" dirty="0">
                          <a:solidFill>
                            <a:schemeClr val="tx1"/>
                          </a:solidFill>
                        </a:rPr>
                        <a:t>当日連絡先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dirty="0">
                          <a:solidFill>
                            <a:schemeClr val="tx1"/>
                          </a:solidFill>
                        </a:rPr>
                        <a:t>来場代表者氏名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kumimoji="1" lang="ja-JP" altLang="en-US"/>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407194">
                <a:tc vMerge="1">
                  <a:txBody>
                    <a:bodyPr/>
                    <a:lstStyle/>
                    <a:p>
                      <a:pPr algn="ctr"/>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dirty="0">
                          <a:solidFill>
                            <a:schemeClr val="tx1"/>
                          </a:solidFill>
                        </a:rPr>
                        <a:t>携帯番号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kumimoji="1" lang="ja-JP"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2" name="スライド番号プレースホルダー 1">
            <a:extLst>
              <a:ext uri="{FF2B5EF4-FFF2-40B4-BE49-F238E27FC236}">
                <a16:creationId xmlns:a16="http://schemas.microsoft.com/office/drawing/2014/main" id="{29F875F8-7742-4106-BBCD-FF55B5F80149}"/>
              </a:ext>
            </a:extLst>
          </p:cNvPr>
          <p:cNvSpPr>
            <a:spLocks noGrp="1"/>
          </p:cNvSpPr>
          <p:nvPr>
            <p:ph type="sldNum" sz="quarter" idx="12"/>
          </p:nvPr>
        </p:nvSpPr>
        <p:spPr/>
        <p:txBody>
          <a:bodyPr/>
          <a:lstStyle/>
          <a:p>
            <a:fld id="{91212820-26CD-45F1-B203-A8A1E93F7108}" type="slidenum">
              <a:rPr kumimoji="1" lang="ja-JP" altLang="en-US" smtClean="0"/>
              <a:pPr/>
              <a:t>5</a:t>
            </a:fld>
            <a:endParaRPr kumimoji="1" lang="ja-JP" altLang="en-US"/>
          </a:p>
        </p:txBody>
      </p:sp>
      <p:sp>
        <p:nvSpPr>
          <p:cNvPr id="9" name="サブタイトル 2"/>
          <p:cNvSpPr txBox="1">
            <a:spLocks/>
          </p:cNvSpPr>
          <p:nvPr/>
        </p:nvSpPr>
        <p:spPr>
          <a:xfrm>
            <a:off x="1367878" y="7729132"/>
            <a:ext cx="4158250" cy="1684747"/>
          </a:xfrm>
          <a:prstGeom prst="rect">
            <a:avLst/>
          </a:prstGeom>
          <a:ln w="19050">
            <a:solidFill>
              <a:schemeClr val="tx1"/>
            </a:solidFill>
          </a:ln>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200" kern="1200">
                <a:solidFill>
                  <a:schemeClr val="tx1"/>
                </a:solidFill>
                <a:latin typeface="+mn-ea"/>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ea"/>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ea"/>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80000"/>
              </a:lnSpc>
            </a:pPr>
            <a:r>
              <a:rPr lang="ja-JP" altLang="en-US" dirty="0"/>
              <a:t>●お問い合わせ、取材申請提出先●</a:t>
            </a:r>
            <a:endParaRPr lang="en-US" altLang="ja-JP" dirty="0"/>
          </a:p>
          <a:p>
            <a:pPr>
              <a:lnSpc>
                <a:spcPct val="80000"/>
              </a:lnSpc>
            </a:pPr>
            <a:r>
              <a:rPr lang="ja-JP" altLang="en-US" dirty="0"/>
              <a:t>中部実業団陸上競技連盟　三浦・塚崎</a:t>
            </a:r>
            <a:endParaRPr lang="en-US" altLang="ja-JP" dirty="0"/>
          </a:p>
          <a:p>
            <a:pPr>
              <a:lnSpc>
                <a:spcPct val="80000"/>
              </a:lnSpc>
            </a:pPr>
            <a:r>
              <a:rPr lang="ja-JP" altLang="en-US" dirty="0"/>
              <a:t>〒</a:t>
            </a:r>
            <a:r>
              <a:rPr lang="en-US" altLang="ja-JP" dirty="0"/>
              <a:t>448-8671</a:t>
            </a:r>
            <a:r>
              <a:rPr lang="ja-JP" altLang="en-US" dirty="0"/>
              <a:t>　愛知県刈谷市豊田町</a:t>
            </a:r>
            <a:r>
              <a:rPr lang="en-US" altLang="ja-JP" dirty="0"/>
              <a:t>2-1</a:t>
            </a:r>
          </a:p>
          <a:p>
            <a:pPr>
              <a:lnSpc>
                <a:spcPct val="80000"/>
              </a:lnSpc>
            </a:pPr>
            <a:r>
              <a:rPr lang="en-US" altLang="ja-JP" dirty="0"/>
              <a:t>㈱</a:t>
            </a:r>
            <a:r>
              <a:rPr lang="ja-JP" altLang="en-US" dirty="0"/>
              <a:t>豊田自動織機ウェルサポート イベント部内</a:t>
            </a:r>
          </a:p>
          <a:p>
            <a:pPr>
              <a:lnSpc>
                <a:spcPct val="80000"/>
              </a:lnSpc>
            </a:pPr>
            <a:r>
              <a:rPr lang="en-US" altLang="ja-JP" dirty="0"/>
              <a:t>TEL:0566-55-4352</a:t>
            </a:r>
            <a:r>
              <a:rPr lang="ja-JP" altLang="en-US" dirty="0"/>
              <a:t>　</a:t>
            </a:r>
            <a:r>
              <a:rPr lang="en-US" altLang="ja-JP" dirty="0"/>
              <a:t>FAX:0566-27-5677</a:t>
            </a:r>
          </a:p>
          <a:p>
            <a:pPr>
              <a:lnSpc>
                <a:spcPct val="80000"/>
              </a:lnSpc>
            </a:pPr>
            <a:r>
              <a:rPr lang="en-US" altLang="ja-JP" dirty="0" err="1"/>
              <a:t>MAIL:madoka.tsukasaki@chubu-renmei.com</a:t>
            </a:r>
            <a:endParaRPr lang="en-US" altLang="ja-JP" dirty="0"/>
          </a:p>
        </p:txBody>
      </p:sp>
      <p:sp>
        <p:nvSpPr>
          <p:cNvPr id="10" name="サブタイトル 2"/>
          <p:cNvSpPr>
            <a:spLocks noGrp="1"/>
          </p:cNvSpPr>
          <p:nvPr>
            <p:ph type="subTitle" idx="1"/>
          </p:nvPr>
        </p:nvSpPr>
        <p:spPr>
          <a:xfrm>
            <a:off x="116633" y="5817096"/>
            <a:ext cx="6632636" cy="1584176"/>
          </a:xfrm>
          <a:noFill/>
        </p:spPr>
        <p:txBody>
          <a:bodyPr>
            <a:noAutofit/>
          </a:bodyPr>
          <a:lstStyle/>
          <a:p>
            <a:pPr marL="360000" indent="-457200" algn="l">
              <a:lnSpc>
                <a:spcPct val="150000"/>
              </a:lnSpc>
            </a:pPr>
            <a:r>
              <a:rPr lang="ja-JP" altLang="en-US" dirty="0"/>
              <a:t>　・必要事項をご記入いただき、下記の問い合わせ先まで申請をお願いします。</a:t>
            </a:r>
            <a:endParaRPr lang="en-US" altLang="ja-JP" dirty="0"/>
          </a:p>
          <a:p>
            <a:pPr marL="360000" indent="-457200" algn="l">
              <a:lnSpc>
                <a:spcPct val="150000"/>
              </a:lnSpc>
            </a:pPr>
            <a:r>
              <a:rPr lang="ja-JP" altLang="en-US" dirty="0"/>
              <a:t>　・提出いただいた申請書について、大会事務局から個別に内容を確認する場合があります。</a:t>
            </a:r>
            <a:endParaRPr lang="en-US" altLang="ja-JP" dirty="0"/>
          </a:p>
          <a:p>
            <a:pPr marL="444500" indent="-444500" algn="l">
              <a:lnSpc>
                <a:spcPct val="150000"/>
              </a:lnSpc>
            </a:pPr>
            <a:r>
              <a:rPr lang="ja-JP" altLang="en-US" dirty="0"/>
              <a:t>　・上記申請書を印刷いただき、報道受付に提出ください。</a:t>
            </a:r>
            <a:endParaRPr lang="en-US" altLang="ja-JP" dirty="0"/>
          </a:p>
          <a:p>
            <a:pPr marL="444500" indent="-444500" algn="l">
              <a:lnSpc>
                <a:spcPct val="150000"/>
              </a:lnSpc>
            </a:pPr>
            <a:r>
              <a:rPr lang="ja-JP" altLang="en-US" dirty="0"/>
              <a:t>　・スポーツ報道・チーム広報を目的としている場合のみ申請を受け付けいたします。</a:t>
            </a:r>
            <a:endParaRPr lang="en-US" altLang="ja-JP" dirty="0"/>
          </a:p>
          <a:p>
            <a:pPr algn="l">
              <a:lnSpc>
                <a:spcPts val="1200"/>
              </a:lnSpc>
            </a:pPr>
            <a:endParaRPr lang="ja-JP" altLang="en-US" dirty="0"/>
          </a:p>
          <a:p>
            <a:pPr algn="l">
              <a:lnSpc>
                <a:spcPts val="1100"/>
              </a:lnSpc>
            </a:pPr>
            <a:endParaRPr kumimoji="1" lang="ja-JP" altLang="en-US" dirty="0"/>
          </a:p>
        </p:txBody>
      </p:sp>
      <p:sp>
        <p:nvSpPr>
          <p:cNvPr id="3" name="テキスト ボックス 2">
            <a:extLst>
              <a:ext uri="{FF2B5EF4-FFF2-40B4-BE49-F238E27FC236}">
                <a16:creationId xmlns:a16="http://schemas.microsoft.com/office/drawing/2014/main" id="{451A7F42-2C6B-46BD-22F8-E96DDAEF416E}"/>
              </a:ext>
            </a:extLst>
          </p:cNvPr>
          <p:cNvSpPr txBox="1"/>
          <p:nvPr/>
        </p:nvSpPr>
        <p:spPr>
          <a:xfrm>
            <a:off x="2678037" y="2036676"/>
            <a:ext cx="3955318"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zh-TW" altLang="ja-JP" sz="1200" b="0" i="0" kern="1200" dirty="0">
                <a:solidFill>
                  <a:srgbClr val="000000"/>
                </a:solidFill>
                <a:effectLst/>
                <a:latin typeface="メイリオ" panose="020B0604030504040204" pitchFamily="50" charset="-128"/>
                <a:ea typeface="メイリオ" panose="020B0604030504040204" pitchFamily="50" charset="-128"/>
              </a:rPr>
              <a:t>申請締切</a:t>
            </a:r>
            <a:r>
              <a:rPr kumimoji="1" lang="ja-JP" altLang="en-US" sz="1200" b="0" i="0" kern="1200" dirty="0">
                <a:solidFill>
                  <a:srgbClr val="000000"/>
                </a:solidFill>
                <a:effectLst/>
                <a:latin typeface="メイリオ" panose="020B0604030504040204" pitchFamily="50" charset="-128"/>
                <a:ea typeface="メイリオ" panose="020B0604030504040204" pitchFamily="50" charset="-128"/>
              </a:rPr>
              <a:t>　</a:t>
            </a:r>
            <a:r>
              <a:rPr lang="ja-JP" altLang="en-US" sz="1200" b="1" u="sng" dirty="0">
                <a:solidFill>
                  <a:srgbClr val="FF0000"/>
                </a:solidFill>
                <a:latin typeface="メイリオ" panose="020B0604030504040204" pitchFamily="50" charset="-128"/>
                <a:ea typeface="メイリオ" panose="020B0604030504040204" pitchFamily="50" charset="-128"/>
              </a:rPr>
              <a:t>１１</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月</a:t>
            </a:r>
            <a:r>
              <a:rPr lang="ja-JP" altLang="en-US" sz="1200" b="1" u="sng" dirty="0">
                <a:solidFill>
                  <a:srgbClr val="FF0000"/>
                </a:solidFill>
                <a:latin typeface="メイリオ" panose="020B0604030504040204" pitchFamily="50" charset="-128"/>
                <a:ea typeface="メイリオ" panose="020B0604030504040204" pitchFamily="50" charset="-128"/>
              </a:rPr>
              <a:t>８</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日</a:t>
            </a:r>
            <a:r>
              <a:rPr lang="ja-JP" altLang="en-US" sz="1200" b="1" u="sng" dirty="0">
                <a:solidFill>
                  <a:srgbClr val="FF0000"/>
                </a:solidFill>
                <a:latin typeface="メイリオ" panose="020B0604030504040204" pitchFamily="50" charset="-128"/>
                <a:ea typeface="メイリオ" panose="020B0604030504040204" pitchFamily="50" charset="-128"/>
              </a:rPr>
              <a:t>（水</a:t>
            </a:r>
            <a:r>
              <a:rPr kumimoji="1" lang="ja-JP" altLang="en-US" sz="1200" b="1" i="0" u="sng" kern="1200" dirty="0">
                <a:solidFill>
                  <a:srgbClr val="FF0000"/>
                </a:solidFill>
                <a:effectLst/>
                <a:latin typeface="メイリオ" panose="020B0604030504040204" pitchFamily="50" charset="-128"/>
                <a:ea typeface="メイリオ" panose="020B0604030504040204" pitchFamily="50" charset="-128"/>
              </a:rPr>
              <a:t>）</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 １</a:t>
            </a:r>
            <a:r>
              <a:rPr kumimoji="1" lang="ja-JP" altLang="en-US" sz="1200" b="1" i="0" u="sng" kern="1200" dirty="0">
                <a:solidFill>
                  <a:srgbClr val="FF0000"/>
                </a:solidFill>
                <a:effectLst/>
                <a:latin typeface="メイリオ" panose="020B0604030504040204" pitchFamily="50" charset="-128"/>
                <a:ea typeface="メイリオ" panose="020B0604030504040204" pitchFamily="50" charset="-128"/>
              </a:rPr>
              <a:t>７</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：００必着</a:t>
            </a:r>
            <a:endParaRPr lang="ja-JP" altLang="ja-JP" sz="1200" dirty="0">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68839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4111</TotalTime>
  <Words>990</Words>
  <Application>Microsoft Office PowerPoint</Application>
  <PresentationFormat>A4 210 x 297 mm</PresentationFormat>
  <Paragraphs>101</Paragraphs>
  <Slides>5</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メイリオ</vt:lpstr>
      <vt:lpstr>Arial</vt:lpstr>
      <vt:lpstr>Calibri</vt:lpstr>
      <vt:lpstr>Office テーマ</vt:lpstr>
      <vt:lpstr>第６3回中部・第５3回北陸 実業団対抗駅伝競走大会   取材要項  【報道・チーム広報】  －申請書に記入される前に、本要項を必ずご一読ください－</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Kiyoko Miura</cp:lastModifiedBy>
  <cp:revision>424</cp:revision>
  <cp:lastPrinted>2023-10-26T06:02:21Z</cp:lastPrinted>
  <dcterms:created xsi:type="dcterms:W3CDTF">2013-06-03T08:39:03Z</dcterms:created>
  <dcterms:modified xsi:type="dcterms:W3CDTF">2023-10-27T01:23:03Z</dcterms:modified>
</cp:coreProperties>
</file>