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handoutMasterIdLst>
    <p:handoutMasterId r:id="rId8"/>
  </p:handoutMasterIdLst>
  <p:sldIdLst>
    <p:sldId id="256" r:id="rId2"/>
    <p:sldId id="257" r:id="rId3"/>
    <p:sldId id="264" r:id="rId4"/>
    <p:sldId id="269" r:id="rId5"/>
    <p:sldId id="260" r:id="rId6"/>
  </p:sldIdLst>
  <p:sldSz cx="6858000" cy="9906000" type="A4"/>
  <p:notesSz cx="10018713" cy="68881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21" userDrawn="1">
          <p15:clr>
            <a:srgbClr val="A4A3A4"/>
          </p15:clr>
        </p15:guide>
        <p15:guide id="2" pos="2160" userDrawn="1">
          <p15:clr>
            <a:srgbClr val="A4A3A4"/>
          </p15:clr>
        </p15:guide>
        <p15:guide id="3" orient="horz" pos="35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491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11" autoAdjust="0"/>
    <p:restoredTop sz="94660"/>
  </p:normalViewPr>
  <p:slideViewPr>
    <p:cSldViewPr showGuides="1">
      <p:cViewPr varScale="1">
        <p:scale>
          <a:sx n="73" d="100"/>
          <a:sy n="73" d="100"/>
        </p:scale>
        <p:origin x="368" y="44"/>
      </p:cViewPr>
      <p:guideLst>
        <p:guide orient="horz" pos="2621"/>
        <p:guide pos="2160"/>
        <p:guide orient="horz" pos="3596"/>
      </p:guideLst>
    </p:cSldViewPr>
  </p:slideViewPr>
  <p:notesTextViewPr>
    <p:cViewPr>
      <p:scale>
        <a:sx n="1" d="1"/>
        <a:sy n="1" d="1"/>
      </p:scale>
      <p:origin x="0" y="0"/>
    </p:cViewPr>
  </p:notesTextViewPr>
  <p:sorterViewPr>
    <p:cViewPr>
      <p:scale>
        <a:sx n="210" d="100"/>
        <a:sy n="21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2"/>
            <a:ext cx="4341130" cy="344354"/>
          </a:xfrm>
          <a:prstGeom prst="rect">
            <a:avLst/>
          </a:prstGeom>
        </p:spPr>
        <p:txBody>
          <a:bodyPr vert="horz" lIns="92265" tIns="46133" rIns="92265" bIns="4613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75251" y="2"/>
            <a:ext cx="4341130" cy="344354"/>
          </a:xfrm>
          <a:prstGeom prst="rect">
            <a:avLst/>
          </a:prstGeom>
        </p:spPr>
        <p:txBody>
          <a:bodyPr vert="horz" lIns="92265" tIns="46133" rIns="92265" bIns="46133" rtlCol="0"/>
          <a:lstStyle>
            <a:lvl1pPr algn="r">
              <a:defRPr sz="1200"/>
            </a:lvl1pPr>
          </a:lstStyle>
          <a:p>
            <a:fld id="{A64189A0-D388-1C40-A038-E41620BEBFAB}" type="datetime1">
              <a:rPr kumimoji="1" lang="ja-JP" altLang="en-US" smtClean="0"/>
              <a:pPr/>
              <a:t>2023/9/29</a:t>
            </a:fld>
            <a:endParaRPr kumimoji="1" lang="ja-JP" altLang="en-US"/>
          </a:p>
        </p:txBody>
      </p:sp>
      <p:sp>
        <p:nvSpPr>
          <p:cNvPr id="4" name="フッター プレースホルダー 3"/>
          <p:cNvSpPr>
            <a:spLocks noGrp="1"/>
          </p:cNvSpPr>
          <p:nvPr>
            <p:ph type="ftr" sz="quarter" idx="2"/>
          </p:nvPr>
        </p:nvSpPr>
        <p:spPr>
          <a:xfrm>
            <a:off x="5" y="6542711"/>
            <a:ext cx="4341130" cy="344352"/>
          </a:xfrm>
          <a:prstGeom prst="rect">
            <a:avLst/>
          </a:prstGeom>
        </p:spPr>
        <p:txBody>
          <a:bodyPr vert="horz" lIns="92265" tIns="46133" rIns="92265" bIns="4613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75251" y="6542711"/>
            <a:ext cx="4341130" cy="344352"/>
          </a:xfrm>
          <a:prstGeom prst="rect">
            <a:avLst/>
          </a:prstGeom>
        </p:spPr>
        <p:txBody>
          <a:bodyPr vert="horz" lIns="92265" tIns="46133" rIns="92265" bIns="46133" rtlCol="0" anchor="b"/>
          <a:lstStyle>
            <a:lvl1pPr algn="r">
              <a:defRPr sz="1200"/>
            </a:lvl1pPr>
          </a:lstStyle>
          <a:p>
            <a:fld id="{B2694440-C4AF-3F4F-9B8A-C8418EC3F9BC}" type="slidenum">
              <a:rPr kumimoji="1" lang="ja-JP" altLang="en-US" smtClean="0"/>
              <a:pPr/>
              <a:t>‹#›</a:t>
            </a:fld>
            <a:endParaRPr kumimoji="1" lang="ja-JP" altLang="en-US"/>
          </a:p>
        </p:txBody>
      </p:sp>
    </p:spTree>
    <p:extLst>
      <p:ext uri="{BB962C8B-B14F-4D97-AF65-F5344CB8AC3E}">
        <p14:creationId xmlns:p14="http://schemas.microsoft.com/office/powerpoint/2010/main" val="4053484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3"/>
            <a:ext cx="4341443" cy="345605"/>
          </a:xfrm>
          <a:prstGeom prst="rect">
            <a:avLst/>
          </a:prstGeom>
        </p:spPr>
        <p:txBody>
          <a:bodyPr vert="horz" lIns="93169" tIns="46583" rIns="93169" bIns="46583" rtlCol="0"/>
          <a:lstStyle>
            <a:lvl1pPr algn="l">
              <a:defRPr sz="1300"/>
            </a:lvl1pPr>
          </a:lstStyle>
          <a:p>
            <a:endParaRPr kumimoji="1" lang="ja-JP" altLang="en-US"/>
          </a:p>
        </p:txBody>
      </p:sp>
      <p:sp>
        <p:nvSpPr>
          <p:cNvPr id="3" name="日付プレースホルダー 2"/>
          <p:cNvSpPr>
            <a:spLocks noGrp="1"/>
          </p:cNvSpPr>
          <p:nvPr>
            <p:ph type="dt" idx="1"/>
          </p:nvPr>
        </p:nvSpPr>
        <p:spPr>
          <a:xfrm>
            <a:off x="5674955" y="3"/>
            <a:ext cx="4341443" cy="345605"/>
          </a:xfrm>
          <a:prstGeom prst="rect">
            <a:avLst/>
          </a:prstGeom>
        </p:spPr>
        <p:txBody>
          <a:bodyPr vert="horz" lIns="93169" tIns="46583" rIns="93169" bIns="46583" rtlCol="0"/>
          <a:lstStyle>
            <a:lvl1pPr algn="r">
              <a:defRPr sz="1300"/>
            </a:lvl1pPr>
          </a:lstStyle>
          <a:p>
            <a:fld id="{0CCAFB02-77E3-5246-990E-8D2D380AA016}" type="datetime1">
              <a:rPr kumimoji="1" lang="ja-JP" altLang="en-US" smtClean="0"/>
              <a:pPr/>
              <a:t>2023/9/29</a:t>
            </a:fld>
            <a:endParaRPr kumimoji="1" lang="ja-JP" altLang="en-US"/>
          </a:p>
        </p:txBody>
      </p:sp>
      <p:sp>
        <p:nvSpPr>
          <p:cNvPr id="4" name="スライド イメージ プレースホルダー 3"/>
          <p:cNvSpPr>
            <a:spLocks noGrp="1" noRot="1" noChangeAspect="1"/>
          </p:cNvSpPr>
          <p:nvPr>
            <p:ph type="sldImg" idx="2"/>
          </p:nvPr>
        </p:nvSpPr>
        <p:spPr>
          <a:xfrm>
            <a:off x="4205288" y="860425"/>
            <a:ext cx="1608137" cy="2325688"/>
          </a:xfrm>
          <a:prstGeom prst="rect">
            <a:avLst/>
          </a:prstGeom>
          <a:noFill/>
          <a:ln w="12700">
            <a:solidFill>
              <a:prstClr val="black"/>
            </a:solidFill>
          </a:ln>
        </p:spPr>
        <p:txBody>
          <a:bodyPr vert="horz" lIns="93169" tIns="46583" rIns="93169" bIns="46583" rtlCol="0" anchor="ctr"/>
          <a:lstStyle/>
          <a:p>
            <a:endParaRPr lang="ja-JP" altLang="en-US"/>
          </a:p>
        </p:txBody>
      </p:sp>
      <p:sp>
        <p:nvSpPr>
          <p:cNvPr id="5" name="ノート プレースホルダー 4"/>
          <p:cNvSpPr>
            <a:spLocks noGrp="1"/>
          </p:cNvSpPr>
          <p:nvPr>
            <p:ph type="body" sz="quarter" idx="3"/>
          </p:nvPr>
        </p:nvSpPr>
        <p:spPr>
          <a:xfrm>
            <a:off x="1001873" y="3314931"/>
            <a:ext cx="8014970" cy="2712214"/>
          </a:xfrm>
          <a:prstGeom prst="rect">
            <a:avLst/>
          </a:prstGeom>
        </p:spPr>
        <p:txBody>
          <a:bodyPr vert="horz" lIns="93169" tIns="46583" rIns="93169" bIns="4658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6542563"/>
            <a:ext cx="4341443" cy="345604"/>
          </a:xfrm>
          <a:prstGeom prst="rect">
            <a:avLst/>
          </a:prstGeom>
        </p:spPr>
        <p:txBody>
          <a:bodyPr vert="horz" lIns="93169" tIns="46583" rIns="93169" bIns="46583"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5674955" y="6542563"/>
            <a:ext cx="4341443" cy="345604"/>
          </a:xfrm>
          <a:prstGeom prst="rect">
            <a:avLst/>
          </a:prstGeom>
        </p:spPr>
        <p:txBody>
          <a:bodyPr vert="horz" lIns="93169" tIns="46583" rIns="93169" bIns="46583" rtlCol="0" anchor="b"/>
          <a:lstStyle>
            <a:lvl1pPr algn="r">
              <a:defRPr sz="1300"/>
            </a:lvl1pPr>
          </a:lstStyle>
          <a:p>
            <a:fld id="{7C21D170-FA0C-41EC-B387-DB6B67202638}" type="slidenum">
              <a:rPr kumimoji="1" lang="ja-JP" altLang="en-US" smtClean="0"/>
              <a:pPr/>
              <a:t>‹#›</a:t>
            </a:fld>
            <a:endParaRPr kumimoji="1" lang="ja-JP" altLang="en-US"/>
          </a:p>
        </p:txBody>
      </p:sp>
    </p:spTree>
    <p:extLst>
      <p:ext uri="{BB962C8B-B14F-4D97-AF65-F5344CB8AC3E}">
        <p14:creationId xmlns:p14="http://schemas.microsoft.com/office/powerpoint/2010/main" val="5977599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C21D170-FA0C-41EC-B387-DB6B67202638}" type="slidenum">
              <a:rPr kumimoji="1" lang="ja-JP" altLang="en-US" smtClean="0"/>
              <a:pPr/>
              <a:t>1</a:t>
            </a:fld>
            <a:endParaRPr kumimoji="1" lang="ja-JP" altLang="en-US"/>
          </a:p>
        </p:txBody>
      </p:sp>
    </p:spTree>
    <p:extLst>
      <p:ext uri="{BB962C8B-B14F-4D97-AF65-F5344CB8AC3E}">
        <p14:creationId xmlns:p14="http://schemas.microsoft.com/office/powerpoint/2010/main" val="1035015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ctr">
            <a:normAutofit/>
          </a:bodyPr>
          <a:lstStyle>
            <a:lvl1pPr algn="ctr">
              <a:defRPr sz="2400"/>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normAutofit/>
          </a:bodyPr>
          <a:lstStyle>
            <a:lvl1pPr marL="0" indent="0" algn="ctr">
              <a:buNone/>
              <a:defRPr sz="12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dirty="0"/>
              <a:t>マスター サブタイトルの書式設定</a:t>
            </a:r>
            <a:endParaRPr lang="en-US" dirty="0"/>
          </a:p>
        </p:txBody>
      </p:sp>
      <p:sp>
        <p:nvSpPr>
          <p:cNvPr id="4" name="Date Placeholder 3"/>
          <p:cNvSpPr>
            <a:spLocks noGrp="1"/>
          </p:cNvSpPr>
          <p:nvPr>
            <p:ph type="dt" sz="half" idx="10"/>
          </p:nvPr>
        </p:nvSpPr>
        <p:spPr/>
        <p:txBody>
          <a:bodyPr/>
          <a:lstStyle/>
          <a:p>
            <a:fld id="{A44B4A9D-8548-4249-B362-3A9C5846615A}" type="datetime1">
              <a:rPr kumimoji="1" lang="ja-JP" altLang="en-US" smtClean="0"/>
              <a:t>2023/9/29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212820-26CD-45F1-B203-A8A1E93F7108}" type="slidenum">
              <a:rPr kumimoji="1" lang="ja-JP" altLang="en-US" smtClean="0"/>
              <a:pPr/>
              <a:t>‹#›</a:t>
            </a:fld>
            <a:endParaRPr kumimoji="1" lang="ja-JP" altLang="en-US"/>
          </a:p>
        </p:txBody>
      </p:sp>
    </p:spTree>
    <p:extLst>
      <p:ext uri="{BB962C8B-B14F-4D97-AF65-F5344CB8AC3E}">
        <p14:creationId xmlns:p14="http://schemas.microsoft.com/office/powerpoint/2010/main" val="218541761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3966586-690E-4126-B8E0-BF617CEF70BE}" type="datetime1">
              <a:rPr kumimoji="1" lang="ja-JP" altLang="en-US" smtClean="0"/>
              <a:t>2023/9/29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157192" y="9417496"/>
            <a:ext cx="154305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91212820-26CD-45F1-B203-A8A1E93F7108}" type="slidenum">
              <a:rPr lang="ja-JP" altLang="en-US" smtClean="0"/>
              <a:pPr/>
              <a:t>‹#›</a:t>
            </a:fld>
            <a:endParaRPr lang="ja-JP" altLang="en-US" dirty="0"/>
          </a:p>
        </p:txBody>
      </p:sp>
    </p:spTree>
    <p:extLst>
      <p:ext uri="{BB962C8B-B14F-4D97-AF65-F5344CB8AC3E}">
        <p14:creationId xmlns:p14="http://schemas.microsoft.com/office/powerpoint/2010/main" val="258548743"/>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685800" rtl="0" eaLnBrk="1" latinLnBrk="0" hangingPunct="1">
        <a:lnSpc>
          <a:spcPct val="90000"/>
        </a:lnSpc>
        <a:spcBef>
          <a:spcPct val="0"/>
        </a:spcBef>
        <a:buNone/>
        <a:defRPr kumimoji="1" sz="2400" b="1"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1200" kern="1200">
          <a:solidFill>
            <a:schemeClr val="tx1"/>
          </a:solidFill>
          <a:latin typeface="+mn-ea"/>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200" kern="1200">
          <a:solidFill>
            <a:schemeClr val="tx1"/>
          </a:solidFill>
          <a:latin typeface="+mn-ea"/>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200" kern="1200">
          <a:solidFill>
            <a:schemeClr val="tx1"/>
          </a:solidFill>
          <a:latin typeface="+mn-ea"/>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200" kern="1200">
          <a:solidFill>
            <a:schemeClr val="tx1"/>
          </a:solidFill>
          <a:latin typeface="+mn-ea"/>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200" kern="1200">
          <a:solidFill>
            <a:schemeClr val="tx1"/>
          </a:solidFill>
          <a:latin typeface="+mn-ea"/>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gold.jaic.org/gifu/JITA/chubu/tt.html" TargetMode="External"/><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chubu.jita-trackfield.jp/schedule/%24/"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69000" y="2540732"/>
            <a:ext cx="6120000" cy="3960440"/>
          </a:xfrm>
        </p:spPr>
        <p:txBody>
          <a:bodyPr anchor="ctr"/>
          <a:lstStyle/>
          <a:p>
            <a:r>
              <a:rPr lang="ja-JP" altLang="en-US" dirty="0">
                <a:effectLst>
                  <a:outerShdw blurRad="38100" dist="38100" dir="2700000" algn="tl">
                    <a:srgbClr val="000000">
                      <a:alpha val="43137"/>
                    </a:srgbClr>
                  </a:outerShdw>
                </a:effectLst>
                <a:latin typeface="+mn-ea"/>
                <a:ea typeface="+mn-ea"/>
              </a:rPr>
              <a:t>第２４回</a:t>
            </a:r>
            <a:br>
              <a:rPr lang="en-US" altLang="ja-JP" dirty="0">
                <a:effectLst>
                  <a:outerShdw blurRad="38100" dist="38100" dir="2700000" algn="tl">
                    <a:srgbClr val="000000">
                      <a:alpha val="43137"/>
                    </a:srgbClr>
                  </a:outerShdw>
                </a:effectLst>
                <a:latin typeface="+mn-ea"/>
                <a:ea typeface="+mn-ea"/>
              </a:rPr>
            </a:br>
            <a:r>
              <a:rPr lang="ja-JP" altLang="en-US" dirty="0">
                <a:effectLst>
                  <a:outerShdw blurRad="38100" dist="38100" dir="2700000" algn="tl">
                    <a:srgbClr val="000000">
                      <a:alpha val="43137"/>
                    </a:srgbClr>
                  </a:outerShdw>
                </a:effectLst>
                <a:latin typeface="+mn-ea"/>
                <a:ea typeface="+mn-ea"/>
              </a:rPr>
              <a:t>中部実業団陸上競技選手権大会</a:t>
            </a:r>
            <a:br>
              <a:rPr lang="en-US" altLang="ja-JP" dirty="0">
                <a:effectLst>
                  <a:outerShdw blurRad="38100" dist="38100" dir="2700000" algn="tl">
                    <a:srgbClr val="000000">
                      <a:alpha val="43137"/>
                    </a:srgbClr>
                  </a:outerShdw>
                </a:effectLst>
                <a:latin typeface="+mn-ea"/>
                <a:ea typeface="+mn-ea"/>
              </a:rPr>
            </a:br>
            <a:r>
              <a:rPr lang="ja-JP" altLang="en-US" dirty="0">
                <a:effectLst>
                  <a:outerShdw blurRad="38100" dist="38100" dir="2700000" algn="tl">
                    <a:srgbClr val="000000">
                      <a:alpha val="43137"/>
                    </a:srgbClr>
                  </a:outerShdw>
                </a:effectLst>
                <a:latin typeface="+mn-ea"/>
                <a:ea typeface="+mn-ea"/>
              </a:rPr>
              <a:t>兼　多治見フェスティバル</a:t>
            </a:r>
            <a:br>
              <a:rPr lang="en-US" altLang="ja-JP" dirty="0">
                <a:latin typeface="+mn-ea"/>
                <a:ea typeface="+mn-ea"/>
              </a:rPr>
            </a:br>
            <a:br>
              <a:rPr lang="en-US" altLang="ja-JP" dirty="0">
                <a:latin typeface="+mn-ea"/>
                <a:ea typeface="+mn-ea"/>
              </a:rPr>
            </a:br>
            <a:r>
              <a:rPr lang="ja-JP" altLang="en-US" sz="4800" dirty="0">
                <a:effectLst>
                  <a:outerShdw blurRad="38100" dist="38100" dir="2700000" algn="tl">
                    <a:srgbClr val="000000">
                      <a:alpha val="43137"/>
                    </a:srgbClr>
                  </a:outerShdw>
                </a:effectLst>
                <a:latin typeface="+mn-ea"/>
                <a:ea typeface="+mn-ea"/>
              </a:rPr>
              <a:t>取材要項</a:t>
            </a:r>
            <a:br>
              <a:rPr lang="en-US" altLang="ja-JP" sz="4400" dirty="0">
                <a:effectLst>
                  <a:outerShdw blurRad="38100" dist="38100" dir="2700000" algn="tl">
                    <a:srgbClr val="000000">
                      <a:alpha val="43137"/>
                    </a:srgbClr>
                  </a:outerShdw>
                </a:effectLst>
                <a:latin typeface="+mn-ea"/>
                <a:ea typeface="+mn-ea"/>
              </a:rPr>
            </a:br>
            <a:r>
              <a:rPr lang="ja-JP" altLang="en-US" sz="2800" dirty="0">
                <a:effectLst>
                  <a:outerShdw blurRad="38100" dist="38100" dir="2700000" algn="tl">
                    <a:srgbClr val="000000">
                      <a:alpha val="43137"/>
                    </a:srgbClr>
                  </a:outerShdw>
                </a:effectLst>
                <a:latin typeface="+mn-ea"/>
                <a:ea typeface="+mn-ea"/>
              </a:rPr>
              <a:t>（報道機関用）</a:t>
            </a:r>
            <a:br>
              <a:rPr lang="en-US" altLang="ja-JP" dirty="0">
                <a:effectLst>
                  <a:outerShdw blurRad="38100" dist="38100" dir="2700000" algn="tl">
                    <a:srgbClr val="000000">
                      <a:alpha val="43137"/>
                    </a:srgbClr>
                  </a:outerShdw>
                </a:effectLst>
                <a:latin typeface="+mn-ea"/>
                <a:ea typeface="+mn-ea"/>
              </a:rPr>
            </a:br>
            <a:br>
              <a:rPr lang="en-US" altLang="ja-JP" dirty="0">
                <a:effectLst>
                  <a:outerShdw blurRad="38100" dist="38100" dir="2700000" algn="tl">
                    <a:srgbClr val="000000">
                      <a:alpha val="43137"/>
                    </a:srgbClr>
                  </a:outerShdw>
                </a:effectLst>
                <a:latin typeface="+mn-ea"/>
                <a:ea typeface="+mn-ea"/>
              </a:rPr>
            </a:br>
            <a:r>
              <a:rPr lang="ja-JP" altLang="en-US" sz="1600" dirty="0">
                <a:latin typeface="+mn-ea"/>
              </a:rPr>
              <a:t>－</a:t>
            </a:r>
            <a:r>
              <a:rPr lang="ja-JP" altLang="en-US" sz="1600" dirty="0">
                <a:latin typeface="+mn-ea"/>
                <a:ea typeface="+mn-ea"/>
              </a:rPr>
              <a:t>申請書に記入される前に、本要項を必ずご一読ください－</a:t>
            </a:r>
            <a:endParaRPr kumimoji="1" lang="ja-JP" altLang="en-US" sz="1600" dirty="0">
              <a:latin typeface="+mn-ea"/>
              <a:ea typeface="+mn-ea"/>
            </a:endParaRPr>
          </a:p>
        </p:txBody>
      </p:sp>
      <p:graphicFrame>
        <p:nvGraphicFramePr>
          <p:cNvPr id="5" name="表 4"/>
          <p:cNvGraphicFramePr>
            <a:graphicFrameLocks noGrp="1"/>
          </p:cNvGraphicFramePr>
          <p:nvPr>
            <p:extLst>
              <p:ext uri="{D42A27DB-BD31-4B8C-83A1-F6EECF244321}">
                <p14:modId xmlns:p14="http://schemas.microsoft.com/office/powerpoint/2010/main" val="3795503276"/>
              </p:ext>
            </p:extLst>
          </p:nvPr>
        </p:nvGraphicFramePr>
        <p:xfrm>
          <a:off x="906258" y="6869233"/>
          <a:ext cx="5045484" cy="2180201"/>
        </p:xfrm>
        <a:graphic>
          <a:graphicData uri="http://schemas.openxmlformats.org/drawingml/2006/table">
            <a:tbl>
              <a:tblPr firstRow="1" bandRow="1">
                <a:tableStyleId>{2D5ABB26-0587-4C30-8999-92F81FD0307C}</a:tableStyleId>
              </a:tblPr>
              <a:tblGrid>
                <a:gridCol w="1260140">
                  <a:extLst>
                    <a:ext uri="{9D8B030D-6E8A-4147-A177-3AD203B41FA5}">
                      <a16:colId xmlns:a16="http://schemas.microsoft.com/office/drawing/2014/main" val="20000"/>
                    </a:ext>
                  </a:extLst>
                </a:gridCol>
                <a:gridCol w="3785344">
                  <a:extLst>
                    <a:ext uri="{9D8B030D-6E8A-4147-A177-3AD203B41FA5}">
                      <a16:colId xmlns:a16="http://schemas.microsoft.com/office/drawing/2014/main" val="20001"/>
                    </a:ext>
                  </a:extLst>
                </a:gridCol>
              </a:tblGrid>
              <a:tr h="401235">
                <a:tc>
                  <a:txBody>
                    <a:bodyPr/>
                    <a:lstStyle/>
                    <a:p>
                      <a:pPr algn="dist"/>
                      <a:endParaRPr kumimoji="1" lang="en-US" altLang="ja-JP" sz="1200" dirty="0"/>
                    </a:p>
                    <a:p>
                      <a:pPr algn="dist"/>
                      <a:r>
                        <a:rPr kumimoji="1" lang="ja-JP" altLang="en-US" sz="1200" dirty="0"/>
                        <a:t>大会日程</a:t>
                      </a:r>
                    </a:p>
                  </a:txBody>
                  <a:tcPr marL="252000" anchor="ctr">
                    <a:lnL w="1270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t>２０２３年１０月７日</a:t>
                      </a:r>
                      <a:r>
                        <a:rPr kumimoji="1" lang="en-US" altLang="ja-JP" sz="1200" dirty="0"/>
                        <a:t>(</a:t>
                      </a:r>
                      <a:r>
                        <a:rPr kumimoji="1" lang="ja-JP" altLang="en-US" sz="1200" dirty="0"/>
                        <a:t>土</a:t>
                      </a:r>
                      <a:r>
                        <a:rPr kumimoji="1" lang="en-US" altLang="ja-JP" sz="1200" dirty="0"/>
                        <a:t>) 〜</a:t>
                      </a:r>
                      <a:r>
                        <a:rPr kumimoji="1" lang="ja-JP" altLang="en-US" sz="1200" dirty="0"/>
                        <a:t>８日</a:t>
                      </a:r>
                      <a:r>
                        <a:rPr kumimoji="1" lang="en-US" altLang="ja-JP" sz="1200" dirty="0"/>
                        <a:t>(</a:t>
                      </a:r>
                      <a:r>
                        <a:rPr kumimoji="1" lang="ja-JP" altLang="en-US" sz="1200" dirty="0"/>
                        <a:t>日</a:t>
                      </a:r>
                      <a:r>
                        <a:rPr kumimoji="1" lang="en-US" altLang="ja-JP" sz="1200" dirty="0"/>
                        <a:t>)</a:t>
                      </a:r>
                    </a:p>
                  </a:txBody>
                  <a:tcPr marL="252000" anchor="ctr">
                    <a:lnL w="190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485250">
                <a:tc>
                  <a:txBody>
                    <a:bodyPr/>
                    <a:lstStyle/>
                    <a:p>
                      <a:pPr algn="dist"/>
                      <a:r>
                        <a:rPr kumimoji="1" lang="ja-JP" altLang="en-US" sz="1200" dirty="0"/>
                        <a:t>大会会場</a:t>
                      </a:r>
                    </a:p>
                  </a:txBody>
                  <a:tcPr marL="252000" anchor="ctr">
                    <a:lnL w="12700" cap="flat" cmpd="sng" algn="ctr">
                      <a:solidFill>
                        <a:schemeClr val="tx1"/>
                      </a:solidFill>
                      <a:prstDash val="solid"/>
                      <a:round/>
                      <a:headEnd type="none" w="med" len="med"/>
                      <a:tailEnd type="none" w="med" len="med"/>
                    </a:lnL>
                    <a:lnT w="19050" cap="flat" cmpd="sng" algn="ctr">
                      <a:noFill/>
                      <a:prstDash val="solid"/>
                      <a:round/>
                      <a:headEnd type="none" w="med" len="med"/>
                      <a:tailEnd type="none" w="med" len="med"/>
                    </a:lnT>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200" baseline="0" dirty="0"/>
                        <a:t>多治見市運動公園星ケ台競技場</a:t>
                      </a:r>
                      <a:endParaRPr kumimoji="1" lang="en-US" altLang="ja-JP" sz="1200" baseline="0" dirty="0"/>
                    </a:p>
                  </a:txBody>
                  <a:tcPr marL="25200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401235">
                <a:tc>
                  <a:txBody>
                    <a:bodyPr/>
                    <a:lstStyle/>
                    <a:p>
                      <a:pPr algn="dist"/>
                      <a:r>
                        <a:rPr kumimoji="1" lang="ja-JP" altLang="en-US" sz="1200" dirty="0"/>
                        <a:t>取材申請締切</a:t>
                      </a:r>
                    </a:p>
                  </a:txBody>
                  <a:tcPr marL="252000" anchor="ctr">
                    <a:lnL w="12700" cap="flat" cmpd="sng" algn="ctr">
                      <a:solidFill>
                        <a:schemeClr val="tx1"/>
                      </a:solidFill>
                      <a:prstDash val="solid"/>
                      <a:round/>
                      <a:headEnd type="none" w="med" len="med"/>
                      <a:tailEnd type="none" w="med" len="med"/>
                    </a:ln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200" b="1" u="sng" dirty="0">
                          <a:solidFill>
                            <a:srgbClr val="FF0000"/>
                          </a:solidFill>
                        </a:rPr>
                        <a:t>２０２３年１０月４日（水）１７：００必着</a:t>
                      </a:r>
                      <a:endParaRPr kumimoji="1" lang="en-US" altLang="ja-JP" sz="1200" b="1" u="sng" dirty="0">
                        <a:solidFill>
                          <a:srgbClr val="FF0000"/>
                        </a:solidFill>
                      </a:endParaRPr>
                    </a:p>
                  </a:txBody>
                  <a:tcPr marL="25200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836516">
                <a:tc>
                  <a:txBody>
                    <a:bodyPr/>
                    <a:lstStyle/>
                    <a:p>
                      <a:pPr algn="dist"/>
                      <a:r>
                        <a:rPr kumimoji="1" lang="ja-JP" altLang="en-US" sz="1200" dirty="0"/>
                        <a:t>報道受付時間</a:t>
                      </a:r>
                      <a:endParaRPr kumimoji="1" lang="en-US" altLang="ja-JP" sz="1200" dirty="0"/>
                    </a:p>
                    <a:p>
                      <a:pPr algn="dist"/>
                      <a:endParaRPr kumimoji="1" lang="en-US" altLang="ja-JP" sz="1200" dirty="0"/>
                    </a:p>
                    <a:p>
                      <a:pPr algn="dist"/>
                      <a:endParaRPr kumimoji="1" lang="ja-JP" altLang="en-US" sz="1200" dirty="0"/>
                    </a:p>
                  </a:txBody>
                  <a:tcPr marL="25200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n-lt"/>
                          <a:ea typeface="+mn-ea"/>
                          <a:cs typeface="+mn-cs"/>
                        </a:rPr>
                        <a:t>１０</a:t>
                      </a:r>
                      <a:r>
                        <a:rPr kumimoji="1" lang="ja-JP" altLang="is-IS" sz="1200" kern="1200" dirty="0">
                          <a:solidFill>
                            <a:schemeClr val="tx1"/>
                          </a:solidFill>
                          <a:effectLst/>
                          <a:latin typeface="+mn-lt"/>
                          <a:ea typeface="+mn-ea"/>
                          <a:cs typeface="+mn-cs"/>
                        </a:rPr>
                        <a:t>月</a:t>
                      </a:r>
                      <a:r>
                        <a:rPr kumimoji="1" lang="ja-JP" altLang="en-US" sz="1200" kern="1200" dirty="0">
                          <a:solidFill>
                            <a:schemeClr val="tx1"/>
                          </a:solidFill>
                          <a:effectLst/>
                          <a:latin typeface="+mn-lt"/>
                          <a:ea typeface="+mn-ea"/>
                          <a:cs typeface="+mn-cs"/>
                        </a:rPr>
                        <a:t>７日</a:t>
                      </a:r>
                      <a:r>
                        <a:rPr kumimoji="1" lang="is-I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土</a:t>
                      </a:r>
                      <a:r>
                        <a:rPr kumimoji="1" lang="is-IS" altLang="ja-JP" sz="1200" kern="1200" dirty="0">
                          <a:solidFill>
                            <a:schemeClr val="tx1"/>
                          </a:solidFill>
                          <a:effectLst/>
                          <a:latin typeface="+mn-lt"/>
                          <a:ea typeface="+mn-ea"/>
                          <a:cs typeface="+mn-cs"/>
                        </a:rPr>
                        <a:t>)  </a:t>
                      </a:r>
                      <a:r>
                        <a:rPr kumimoji="1" lang="ja-JP" altLang="en-US" sz="1200" kern="1200" dirty="0">
                          <a:solidFill>
                            <a:schemeClr val="tx1"/>
                          </a:solidFill>
                          <a:effectLst/>
                          <a:latin typeface="+mn-lt"/>
                          <a:ea typeface="+mn-ea"/>
                          <a:cs typeface="+mn-cs"/>
                        </a:rPr>
                        <a:t>１５</a:t>
                      </a:r>
                      <a:r>
                        <a:rPr kumimoji="1" lang="is-I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００</a:t>
                      </a:r>
                      <a:r>
                        <a:rPr kumimoji="1" lang="is-I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（予定）</a:t>
                      </a:r>
                      <a:endParaRPr kumimoji="1" lang="is-IS" altLang="ja-JP" sz="1200" kern="1200" dirty="0">
                        <a:solidFill>
                          <a:schemeClr val="tx1"/>
                        </a:solidFill>
                        <a:effectLst/>
                        <a:latin typeface="+mn-lt"/>
                        <a:ea typeface="+mn-ea"/>
                        <a:cs typeface="+mn-cs"/>
                      </a:endParaRPr>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n-lt"/>
                          <a:ea typeface="+mn-ea"/>
                          <a:cs typeface="+mn-cs"/>
                        </a:rPr>
                        <a:t>１０</a:t>
                      </a:r>
                      <a:r>
                        <a:rPr kumimoji="1" lang="ja-JP" altLang="is-IS" sz="1200" kern="1200" dirty="0">
                          <a:solidFill>
                            <a:schemeClr val="tx1"/>
                          </a:solidFill>
                          <a:effectLst/>
                          <a:latin typeface="+mn-lt"/>
                          <a:ea typeface="+mn-ea"/>
                          <a:cs typeface="+mn-cs"/>
                        </a:rPr>
                        <a:t>月</a:t>
                      </a:r>
                      <a:r>
                        <a:rPr kumimoji="1" lang="ja-JP" altLang="en-US" sz="1200" kern="1200" dirty="0">
                          <a:solidFill>
                            <a:schemeClr val="tx1"/>
                          </a:solidFill>
                          <a:effectLst/>
                          <a:latin typeface="+mn-lt"/>
                          <a:ea typeface="+mn-ea"/>
                          <a:cs typeface="+mn-cs"/>
                        </a:rPr>
                        <a:t>８</a:t>
                      </a:r>
                      <a:r>
                        <a:rPr kumimoji="1" lang="ja-JP" altLang="is-IS" sz="1200" kern="1200" dirty="0">
                          <a:solidFill>
                            <a:schemeClr val="tx1"/>
                          </a:solidFill>
                          <a:effectLst/>
                          <a:latin typeface="+mn-lt"/>
                          <a:ea typeface="+mn-ea"/>
                          <a:cs typeface="+mn-cs"/>
                        </a:rPr>
                        <a:t>日</a:t>
                      </a:r>
                      <a:r>
                        <a:rPr kumimoji="1" lang="is-I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日</a:t>
                      </a:r>
                      <a:r>
                        <a:rPr kumimoji="1" lang="is-IS" altLang="ja-JP" sz="1200" kern="1200" dirty="0">
                          <a:solidFill>
                            <a:schemeClr val="tx1"/>
                          </a:solidFill>
                          <a:effectLst/>
                          <a:latin typeface="+mn-lt"/>
                          <a:ea typeface="+mn-ea"/>
                          <a:cs typeface="+mn-cs"/>
                        </a:rPr>
                        <a:t>) </a:t>
                      </a:r>
                      <a:r>
                        <a:rPr kumimoji="1" lang="ja-JP" altLang="en-US" sz="1200" kern="1200" dirty="0">
                          <a:solidFill>
                            <a:schemeClr val="tx1"/>
                          </a:solidFill>
                          <a:effectLst/>
                          <a:latin typeface="+mn-lt"/>
                          <a:ea typeface="+mn-ea"/>
                          <a:cs typeface="+mn-cs"/>
                        </a:rPr>
                        <a:t>　 ８</a:t>
                      </a:r>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００</a:t>
                      </a:r>
                      <a:r>
                        <a:rPr kumimoji="1" lang="is-I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（予定）</a:t>
                      </a:r>
                      <a:endParaRPr kumimoji="1" lang="en-US" altLang="ja-JP" sz="1200" kern="1200" dirty="0">
                        <a:solidFill>
                          <a:schemeClr val="tx1"/>
                        </a:solidFill>
                        <a:effectLst/>
                        <a:latin typeface="+mn-lt"/>
                        <a:ea typeface="+mn-ea"/>
                        <a:cs typeface="+mn-cs"/>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endParaRPr>
                    </a:p>
                  </a:txBody>
                  <a:tcPr marL="25200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3" name="スライド番号プレースホルダー 2">
            <a:extLst>
              <a:ext uri="{FF2B5EF4-FFF2-40B4-BE49-F238E27FC236}">
                <a16:creationId xmlns:a16="http://schemas.microsoft.com/office/drawing/2014/main" id="{6D806FBA-9193-4AF3-885B-48002E58BA21}"/>
              </a:ext>
            </a:extLst>
          </p:cNvPr>
          <p:cNvSpPr>
            <a:spLocks noGrp="1"/>
          </p:cNvSpPr>
          <p:nvPr>
            <p:ph type="sldNum" sz="quarter" idx="12"/>
          </p:nvPr>
        </p:nvSpPr>
        <p:spPr/>
        <p:txBody>
          <a:bodyPr/>
          <a:lstStyle/>
          <a:p>
            <a:fld id="{91212820-26CD-45F1-B203-A8A1E93F7108}" type="slidenum">
              <a:rPr kumimoji="1" lang="ja-JP" altLang="en-US" smtClean="0"/>
              <a:pPr/>
              <a:t>1</a:t>
            </a:fld>
            <a:endParaRPr kumimoji="1" lang="ja-JP" altLang="en-US"/>
          </a:p>
        </p:txBody>
      </p:sp>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40103" y="920552"/>
            <a:ext cx="2377794" cy="1631371"/>
          </a:xfrm>
          <a:prstGeom prst="rect">
            <a:avLst/>
          </a:prstGeom>
        </p:spPr>
      </p:pic>
      <p:sp>
        <p:nvSpPr>
          <p:cNvPr id="6" name="テキスト ボックス 5">
            <a:extLst>
              <a:ext uri="{FF2B5EF4-FFF2-40B4-BE49-F238E27FC236}">
                <a16:creationId xmlns:a16="http://schemas.microsoft.com/office/drawing/2014/main" id="{FE01318F-D532-1326-ECFD-E273F0394383}"/>
              </a:ext>
            </a:extLst>
          </p:cNvPr>
          <p:cNvSpPr txBox="1"/>
          <p:nvPr/>
        </p:nvSpPr>
        <p:spPr>
          <a:xfrm>
            <a:off x="4040196" y="149950"/>
            <a:ext cx="2682298" cy="338554"/>
          </a:xfrm>
          <a:prstGeom prst="rect">
            <a:avLst/>
          </a:prstGeom>
          <a:noFill/>
        </p:spPr>
        <p:txBody>
          <a:bodyPr wrap="square" rtlCol="0">
            <a:spAutoFit/>
          </a:bodyPr>
          <a:lstStyle/>
          <a:p>
            <a:pPr algn="r"/>
            <a:r>
              <a:rPr kumimoji="1" lang="ja-JP" altLang="en-US" sz="1600" dirty="0"/>
              <a:t>中部実業団陸上競技連盟</a:t>
            </a:r>
          </a:p>
        </p:txBody>
      </p:sp>
    </p:spTree>
    <p:extLst>
      <p:ext uri="{BB962C8B-B14F-4D97-AF65-F5344CB8AC3E}">
        <p14:creationId xmlns:p14="http://schemas.microsoft.com/office/powerpoint/2010/main" val="1832797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89000" y="474000"/>
            <a:ext cx="6480000" cy="8655464"/>
          </a:xfrm>
          <a:noFill/>
          <a:ln>
            <a:noFill/>
          </a:ln>
        </p:spPr>
        <p:txBody>
          <a:bodyPr>
            <a:noAutofit/>
          </a:bodyPr>
          <a:lstStyle/>
          <a:p>
            <a:pPr algn="l">
              <a:lnSpc>
                <a:spcPts val="1100"/>
              </a:lnSpc>
            </a:pPr>
            <a:r>
              <a:rPr lang="ja-JP" altLang="en-US" dirty="0"/>
              <a:t>報道各位</a:t>
            </a:r>
          </a:p>
          <a:p>
            <a:pPr>
              <a:lnSpc>
                <a:spcPts val="1100"/>
              </a:lnSpc>
            </a:pPr>
            <a:endParaRPr lang="en-US" altLang="ja-JP" dirty="0"/>
          </a:p>
          <a:p>
            <a:pPr>
              <a:lnSpc>
                <a:spcPts val="1100"/>
              </a:lnSpc>
            </a:pPr>
            <a:endParaRPr lang="en-US" altLang="ja-JP" dirty="0"/>
          </a:p>
          <a:p>
            <a:pPr>
              <a:lnSpc>
                <a:spcPts val="1100"/>
              </a:lnSpc>
            </a:pPr>
            <a:r>
              <a:rPr lang="ja-JP" altLang="en-US" sz="2400" u="sng" dirty="0"/>
              <a:t>報道取材に関するお願い</a:t>
            </a:r>
            <a:endParaRPr lang="en-US" altLang="ja-JP" sz="2400" u="sng" dirty="0"/>
          </a:p>
          <a:p>
            <a:pPr>
              <a:lnSpc>
                <a:spcPts val="1100"/>
              </a:lnSpc>
            </a:pPr>
            <a:endParaRPr lang="ja-JP" altLang="en-US" sz="1050" dirty="0"/>
          </a:p>
          <a:p>
            <a:pPr algn="l">
              <a:lnSpc>
                <a:spcPct val="100000"/>
              </a:lnSpc>
            </a:pPr>
            <a:r>
              <a:rPr lang="ja-JP" altLang="en-US" dirty="0"/>
              <a:t>　本大会の開催にあたり、報道関係の皆様に支障なく取材して頂くために、下記の要領にて取材申請をお願い致します。申し込みされた場合には、本取材要項の全ての内容に同意したものとみなしますので、予めご了承ください。 なお、取材に関しましてはスポーツ報道を目的としている場合に限らせていただきます。</a:t>
            </a:r>
            <a:endParaRPr lang="en-US" altLang="ja-JP" dirty="0"/>
          </a:p>
          <a:p>
            <a:pPr algn="l">
              <a:lnSpc>
                <a:spcPct val="100000"/>
              </a:lnSpc>
            </a:pPr>
            <a:r>
              <a:rPr lang="ja-JP" altLang="en-US" dirty="0"/>
              <a:t>　また、大会運営・競技進行に支障のないよう、競技役員の指示には必ず従ってください。指示に従っていただけず支障となるような行為があったと判断した場合は退場していただく場合もございます。</a:t>
            </a:r>
          </a:p>
          <a:p>
            <a:pPr algn="l">
              <a:lnSpc>
                <a:spcPts val="1100"/>
              </a:lnSpc>
            </a:pPr>
            <a:r>
              <a:rPr lang="ja-JP" altLang="en-US" dirty="0"/>
              <a:t>　</a:t>
            </a:r>
          </a:p>
          <a:p>
            <a:pPr algn="l">
              <a:lnSpc>
                <a:spcPct val="100000"/>
              </a:lnSpc>
            </a:pPr>
            <a:r>
              <a:rPr lang="ja-JP" altLang="en-US" sz="1600" b="1" u="sng" dirty="0"/>
              <a:t>１．取材申請について</a:t>
            </a:r>
          </a:p>
          <a:p>
            <a:pPr marL="447675" indent="-447675" algn="l">
              <a:lnSpc>
                <a:spcPct val="150000"/>
              </a:lnSpc>
            </a:pPr>
            <a:r>
              <a:rPr lang="ja-JP" altLang="en-US" dirty="0"/>
              <a:t>（１）申し込み方法</a:t>
            </a:r>
          </a:p>
          <a:p>
            <a:pPr algn="l">
              <a:lnSpc>
                <a:spcPct val="100000"/>
              </a:lnSpc>
            </a:pPr>
            <a:r>
              <a:rPr lang="ja-JP" altLang="en-US" dirty="0"/>
              <a:t>　　本要項に添付された </a:t>
            </a:r>
            <a:r>
              <a:rPr lang="ja-JP" altLang="en-US" u="sng" dirty="0"/>
              <a:t>取材申請書による事前申請</a:t>
            </a:r>
            <a:r>
              <a:rPr lang="ja-JP" altLang="en-US" dirty="0"/>
              <a:t> となります。</a:t>
            </a:r>
          </a:p>
          <a:p>
            <a:pPr algn="l">
              <a:lnSpc>
                <a:spcPct val="100000"/>
              </a:lnSpc>
            </a:pPr>
            <a:r>
              <a:rPr lang="ja-JP" altLang="en-US" dirty="0"/>
              <a:t>　　</a:t>
            </a:r>
            <a:r>
              <a:rPr lang="ja-JP" altLang="en-US" b="1" u="sng" dirty="0">
                <a:solidFill>
                  <a:srgbClr val="FF0000"/>
                </a:solidFill>
              </a:rPr>
              <a:t>１０月４日（水）１７：００まで</a:t>
            </a:r>
            <a:r>
              <a:rPr lang="ja-JP" altLang="en-US" dirty="0"/>
              <a:t>に、中部実業団陸上競技連盟事務局までメール又は</a:t>
            </a:r>
            <a:endParaRPr lang="en-US" altLang="ja-JP" dirty="0"/>
          </a:p>
          <a:p>
            <a:pPr algn="l">
              <a:lnSpc>
                <a:spcPct val="100000"/>
              </a:lnSpc>
            </a:pPr>
            <a:r>
              <a:rPr lang="ja-JP" altLang="en-US" dirty="0"/>
              <a:t>　　</a:t>
            </a:r>
            <a:r>
              <a:rPr lang="en-US" altLang="ja-JP" dirty="0"/>
              <a:t>FAX</a:t>
            </a:r>
            <a:r>
              <a:rPr lang="ja-JP" altLang="en-US" dirty="0"/>
              <a:t>でお送りください。</a:t>
            </a:r>
          </a:p>
          <a:p>
            <a:pPr marL="540000" indent="-457200" algn="l">
              <a:lnSpc>
                <a:spcPct val="100000"/>
              </a:lnSpc>
            </a:pPr>
            <a:r>
              <a:rPr lang="ja-JP" altLang="en-US" dirty="0"/>
              <a:t>　　</a:t>
            </a:r>
            <a:r>
              <a:rPr lang="en-US" altLang="ja-JP" dirty="0"/>
              <a:t>※</a:t>
            </a:r>
            <a:r>
              <a:rPr lang="ja-JP" altLang="en-US" dirty="0"/>
              <a:t>今大会では体調チェックシートによる体調管理はいたしません。</a:t>
            </a:r>
            <a:endParaRPr lang="en-US" altLang="ja-JP" dirty="0"/>
          </a:p>
          <a:p>
            <a:pPr marL="540000" indent="-457200" algn="l">
              <a:lnSpc>
                <a:spcPct val="100000"/>
              </a:lnSpc>
            </a:pPr>
            <a:endParaRPr lang="en-US" altLang="ja-JP" dirty="0"/>
          </a:p>
          <a:p>
            <a:pPr algn="l">
              <a:lnSpc>
                <a:spcPct val="200000"/>
              </a:lnSpc>
            </a:pPr>
            <a:r>
              <a:rPr lang="ja-JP" altLang="en-US" dirty="0"/>
              <a:t>（２）注意事項</a:t>
            </a:r>
            <a:endParaRPr lang="en-US" altLang="ja-JP" dirty="0"/>
          </a:p>
          <a:p>
            <a:pPr lvl="1" algn="l">
              <a:lnSpc>
                <a:spcPct val="100000"/>
              </a:lnSpc>
            </a:pPr>
            <a:r>
              <a:rPr lang="ja-JP" altLang="en-US" sz="1200" dirty="0"/>
              <a:t>■会場のキャパシティーの関係上、各社小人数でご対応ください。</a:t>
            </a:r>
            <a:endParaRPr lang="en-US" altLang="ja-JP" sz="1200" dirty="0"/>
          </a:p>
          <a:p>
            <a:pPr marL="447675" indent="-447675" algn="l">
              <a:lnSpc>
                <a:spcPct val="150000"/>
              </a:lnSpc>
            </a:pPr>
            <a:r>
              <a:rPr lang="ja-JP" altLang="en-US" dirty="0"/>
              <a:t>　　 ■各社申請を取りまとめた後に、取材人数調整等を行う場合があります。</a:t>
            </a:r>
            <a:endParaRPr lang="en-US" altLang="ja-JP" dirty="0"/>
          </a:p>
          <a:p>
            <a:pPr marL="447675" indent="-447675" algn="l">
              <a:lnSpc>
                <a:spcPct val="150000"/>
              </a:lnSpc>
            </a:pPr>
            <a:r>
              <a:rPr lang="ja-JP" altLang="en-US" dirty="0"/>
              <a:t>　　 ■締め切り後の申請、当日の申請は原則として受け付けません。</a:t>
            </a:r>
            <a:endParaRPr lang="en-US" altLang="ja-JP" dirty="0"/>
          </a:p>
          <a:p>
            <a:pPr marL="447675" indent="-447675" algn="l">
              <a:lnSpc>
                <a:spcPct val="150000"/>
              </a:lnSpc>
            </a:pPr>
            <a:r>
              <a:rPr lang="en-US" altLang="ja-JP" dirty="0"/>
              <a:t>       </a:t>
            </a:r>
            <a:r>
              <a:rPr lang="ja-JP" altLang="en-US" dirty="0"/>
              <a:t>■撮影や取材は主催・共催・後援を優先させていただきます。</a:t>
            </a:r>
            <a:endParaRPr lang="en-US" altLang="ja-JP" dirty="0"/>
          </a:p>
          <a:p>
            <a:pPr marL="447675" indent="-447675" algn="l">
              <a:lnSpc>
                <a:spcPct val="150000"/>
              </a:lnSpc>
              <a:spcAft>
                <a:spcPts val="600"/>
              </a:spcAft>
            </a:pPr>
            <a:r>
              <a:rPr lang="ja-JP" altLang="en-US" dirty="0"/>
              <a:t>　　 ■記者席およびプレスルームは準備がありませんので予めご了承ください。</a:t>
            </a:r>
            <a:endParaRPr lang="en-US" altLang="ja-JP" dirty="0"/>
          </a:p>
          <a:p>
            <a:pPr algn="l">
              <a:lnSpc>
                <a:spcPct val="100000"/>
              </a:lnSpc>
            </a:pPr>
            <a:r>
              <a:rPr lang="ja-JP" altLang="en-US" dirty="0"/>
              <a:t>　　 ■本要項の内容については、競技運営上の都合により、大会当日も含め変更する場合</a:t>
            </a:r>
            <a:endParaRPr lang="en-US" altLang="ja-JP" dirty="0"/>
          </a:p>
          <a:p>
            <a:pPr algn="l">
              <a:lnSpc>
                <a:spcPct val="100000"/>
              </a:lnSpc>
            </a:pPr>
            <a:r>
              <a:rPr lang="en-US" altLang="ja-JP" dirty="0"/>
              <a:t>          </a:t>
            </a:r>
            <a:r>
              <a:rPr lang="ja-JP" altLang="en-US" dirty="0"/>
              <a:t>があります。その際は競技役員の指示に従ってください。</a:t>
            </a:r>
          </a:p>
        </p:txBody>
      </p:sp>
      <p:sp>
        <p:nvSpPr>
          <p:cNvPr id="2" name="スライド番号プレースホルダー 1">
            <a:extLst>
              <a:ext uri="{FF2B5EF4-FFF2-40B4-BE49-F238E27FC236}">
                <a16:creationId xmlns:a16="http://schemas.microsoft.com/office/drawing/2014/main" id="{3D06347A-88B7-4F70-AF82-828BED3E77AC}"/>
              </a:ext>
            </a:extLst>
          </p:cNvPr>
          <p:cNvSpPr>
            <a:spLocks noGrp="1"/>
          </p:cNvSpPr>
          <p:nvPr>
            <p:ph type="sldNum" sz="quarter" idx="12"/>
          </p:nvPr>
        </p:nvSpPr>
        <p:spPr/>
        <p:txBody>
          <a:bodyPr/>
          <a:lstStyle/>
          <a:p>
            <a:fld id="{91212820-26CD-45F1-B203-A8A1E93F7108}" type="slidenum">
              <a:rPr kumimoji="1" lang="ja-JP" altLang="en-US" smtClean="0"/>
              <a:pPr/>
              <a:t>2</a:t>
            </a:fld>
            <a:endParaRPr kumimoji="1" lang="ja-JP" altLang="en-US"/>
          </a:p>
        </p:txBody>
      </p:sp>
      <p:sp>
        <p:nvSpPr>
          <p:cNvPr id="4" name="テキスト ボックス 3">
            <a:extLst>
              <a:ext uri="{FF2B5EF4-FFF2-40B4-BE49-F238E27FC236}">
                <a16:creationId xmlns:a16="http://schemas.microsoft.com/office/drawing/2014/main" id="{36D1DFDA-1DF2-2AD2-50B7-E740AF373D99}"/>
              </a:ext>
            </a:extLst>
          </p:cNvPr>
          <p:cNvSpPr txBox="1"/>
          <p:nvPr/>
        </p:nvSpPr>
        <p:spPr>
          <a:xfrm>
            <a:off x="4040196" y="149950"/>
            <a:ext cx="2682298" cy="338554"/>
          </a:xfrm>
          <a:prstGeom prst="rect">
            <a:avLst/>
          </a:prstGeom>
          <a:noFill/>
        </p:spPr>
        <p:txBody>
          <a:bodyPr wrap="square" rtlCol="0">
            <a:spAutoFit/>
          </a:bodyPr>
          <a:lstStyle/>
          <a:p>
            <a:pPr algn="r"/>
            <a:r>
              <a:rPr kumimoji="1" lang="ja-JP" altLang="en-US" sz="1600" dirty="0"/>
              <a:t>中部実業団陸上競技連盟</a:t>
            </a:r>
          </a:p>
        </p:txBody>
      </p:sp>
    </p:spTree>
    <p:extLst>
      <p:ext uri="{BB962C8B-B14F-4D97-AF65-F5344CB8AC3E}">
        <p14:creationId xmlns:p14="http://schemas.microsoft.com/office/powerpoint/2010/main" val="1335202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サブタイトル 2"/>
          <p:cNvSpPr>
            <a:spLocks noGrp="1"/>
          </p:cNvSpPr>
          <p:nvPr>
            <p:ph type="subTitle" idx="1"/>
          </p:nvPr>
        </p:nvSpPr>
        <p:spPr>
          <a:xfrm>
            <a:off x="242494" y="848544"/>
            <a:ext cx="6480000" cy="7781639"/>
          </a:xfrm>
          <a:noFill/>
        </p:spPr>
        <p:txBody>
          <a:bodyPr>
            <a:noAutofit/>
          </a:bodyPr>
          <a:lstStyle/>
          <a:p>
            <a:pPr algn="l">
              <a:lnSpc>
                <a:spcPts val="1100"/>
              </a:lnSpc>
            </a:pPr>
            <a:r>
              <a:rPr lang="ja-JP" altLang="en-US" sz="1600" b="1" u="sng" dirty="0"/>
              <a:t>２．大会当日の受付および取材につい</a:t>
            </a:r>
            <a:r>
              <a:rPr lang="ja-JP" altLang="en-US" sz="1400" b="1" u="sng" dirty="0"/>
              <a:t>て</a:t>
            </a:r>
            <a:endParaRPr lang="en-US" altLang="ja-JP" sz="1400" b="1" u="sng" dirty="0"/>
          </a:p>
          <a:p>
            <a:pPr algn="l">
              <a:lnSpc>
                <a:spcPts val="1100"/>
              </a:lnSpc>
            </a:pPr>
            <a:endParaRPr lang="ja-JP" altLang="en-US" sz="1400" b="1" u="sng" dirty="0"/>
          </a:p>
          <a:p>
            <a:pPr algn="l">
              <a:lnSpc>
                <a:spcPct val="150000"/>
              </a:lnSpc>
            </a:pPr>
            <a:r>
              <a:rPr lang="ja-JP" altLang="en-US" dirty="0"/>
              <a:t>（１）報道受付</a:t>
            </a:r>
            <a:endParaRPr lang="en-US" altLang="ja-JP" dirty="0"/>
          </a:p>
          <a:p>
            <a:pPr algn="l">
              <a:lnSpc>
                <a:spcPct val="150000"/>
              </a:lnSpc>
            </a:pPr>
            <a:r>
              <a:rPr lang="ja-JP" altLang="en-US" b="1" dirty="0"/>
              <a:t>　</a:t>
            </a:r>
            <a:r>
              <a:rPr lang="ja-JP" altLang="en-US" dirty="0"/>
              <a:t>           </a:t>
            </a:r>
            <a:r>
              <a:rPr lang="ja-JP" altLang="en-US" b="1" u="sng" dirty="0">
                <a:solidFill>
                  <a:srgbClr val="FF0000"/>
                </a:solidFill>
              </a:rPr>
              <a:t>多治見市運動公園星ケ台競技場　第３駐車場前　受付</a:t>
            </a:r>
            <a:r>
              <a:rPr lang="ja-JP" altLang="en-US" dirty="0"/>
              <a:t>（</a:t>
            </a:r>
            <a:r>
              <a:rPr lang="en-US" altLang="ja-JP" dirty="0"/>
              <a:t>p.4</a:t>
            </a:r>
            <a:r>
              <a:rPr lang="ja-JP" altLang="en-US" dirty="0"/>
              <a:t>参照）</a:t>
            </a:r>
            <a:endParaRPr lang="en-US" altLang="ja-JP" dirty="0"/>
          </a:p>
          <a:p>
            <a:pPr marL="360000" indent="-457200" algn="l">
              <a:lnSpc>
                <a:spcPct val="150000"/>
              </a:lnSpc>
            </a:pPr>
            <a:r>
              <a:rPr lang="ja-JP" altLang="en-US" dirty="0"/>
              <a:t>　・受付時は </a:t>
            </a:r>
            <a:r>
              <a:rPr lang="ja-JP" altLang="en-US" b="1" u="sng" dirty="0"/>
              <a:t>取材申請書 および 名刺</a:t>
            </a:r>
            <a:r>
              <a:rPr lang="ja-JP" altLang="en-US" b="1" dirty="0"/>
              <a:t> </a:t>
            </a:r>
            <a:r>
              <a:rPr lang="ja-JP" altLang="en-US" dirty="0"/>
              <a:t>を提出ください。</a:t>
            </a:r>
            <a:endParaRPr lang="en-US" altLang="ja-JP" dirty="0"/>
          </a:p>
          <a:p>
            <a:pPr marL="360000" indent="-457200" algn="l">
              <a:lnSpc>
                <a:spcPct val="100000"/>
              </a:lnSpc>
            </a:pPr>
            <a:r>
              <a:rPr lang="ja-JP" altLang="en-US" dirty="0"/>
              <a:t>　・報道受付後、ビブスをお渡しします。常時着用をお願いします。</a:t>
            </a:r>
            <a:endParaRPr lang="en-US" altLang="ja-JP" dirty="0"/>
          </a:p>
          <a:p>
            <a:pPr marL="360000" indent="-457200" algn="l">
              <a:lnSpc>
                <a:spcPct val="100000"/>
              </a:lnSpc>
            </a:pPr>
            <a:r>
              <a:rPr lang="ja-JP" altLang="en-US" b="1" dirty="0"/>
              <a:t>  　</a:t>
            </a:r>
            <a:r>
              <a:rPr lang="ja-JP" altLang="en-US" sz="1400" b="1" dirty="0"/>
              <a:t>　</a:t>
            </a:r>
            <a:r>
              <a:rPr lang="en-US" altLang="ja-JP" dirty="0"/>
              <a:t>※</a:t>
            </a:r>
            <a:r>
              <a:rPr lang="ja-JP" altLang="en-US" dirty="0"/>
              <a:t>当日の申請は原則として受け付けません。</a:t>
            </a:r>
            <a:endParaRPr lang="en-US" altLang="ja-JP" dirty="0"/>
          </a:p>
          <a:p>
            <a:pPr lvl="1" indent="-457200" algn="l">
              <a:lnSpc>
                <a:spcPct val="100000"/>
              </a:lnSpc>
            </a:pPr>
            <a:r>
              <a:rPr lang="ja-JP" altLang="en-US" sz="1100" dirty="0"/>
              <a:t>　　　</a:t>
            </a:r>
            <a:endParaRPr lang="en-US" altLang="ja-JP" sz="1100" dirty="0"/>
          </a:p>
          <a:p>
            <a:pPr lvl="1" indent="-457200" algn="l">
              <a:lnSpc>
                <a:spcPct val="100000"/>
              </a:lnSpc>
            </a:pPr>
            <a:r>
              <a:rPr lang="ja-JP" altLang="en-US" sz="1200" dirty="0"/>
              <a:t>　　＜ 注 意 事 項 ＞</a:t>
            </a:r>
            <a:endParaRPr lang="en-US" altLang="ja-JP" sz="1200" dirty="0"/>
          </a:p>
          <a:p>
            <a:pPr lvl="1" indent="-457200" algn="l">
              <a:lnSpc>
                <a:spcPct val="100000"/>
              </a:lnSpc>
            </a:pPr>
            <a:r>
              <a:rPr lang="ja-JP" altLang="en-US" sz="1200" dirty="0"/>
              <a:t>　・お渡ししたビブスは各社で管理いただき、お帰りの際に返却してください。</a:t>
            </a:r>
            <a:endParaRPr lang="en-US" altLang="ja-JP" sz="1200" dirty="0"/>
          </a:p>
          <a:p>
            <a:pPr lvl="1" indent="-457200" algn="l">
              <a:lnSpc>
                <a:spcPct val="150000"/>
              </a:lnSpc>
            </a:pPr>
            <a:endParaRPr lang="en-US" altLang="ja-JP" dirty="0"/>
          </a:p>
          <a:p>
            <a:pPr algn="l">
              <a:lnSpc>
                <a:spcPct val="200000"/>
              </a:lnSpc>
            </a:pPr>
            <a:r>
              <a:rPr lang="ja-JP" altLang="en-US" dirty="0"/>
              <a:t>（２）取材について</a:t>
            </a:r>
            <a:endParaRPr lang="en-US" altLang="ja-JP" dirty="0"/>
          </a:p>
          <a:p>
            <a:pPr algn="l">
              <a:lnSpc>
                <a:spcPct val="100000"/>
              </a:lnSpc>
            </a:pPr>
            <a:r>
              <a:rPr lang="ja-JP" altLang="en-US" dirty="0"/>
              <a:t>　・ソーシャルディスタンスの確保、三密防止など、基本的な感染症対策を実施いただき</a:t>
            </a:r>
            <a:endParaRPr lang="en-US" altLang="ja-JP" dirty="0"/>
          </a:p>
          <a:p>
            <a:pPr algn="l">
              <a:lnSpc>
                <a:spcPct val="100000"/>
              </a:lnSpc>
            </a:pPr>
            <a:r>
              <a:rPr lang="en-US" altLang="ja-JP" dirty="0"/>
              <a:t>      </a:t>
            </a:r>
            <a:r>
              <a:rPr lang="ja-JP" altLang="en-US" dirty="0"/>
              <a:t>撮影、取材をお願いします。</a:t>
            </a:r>
            <a:endParaRPr lang="en-US" altLang="ja-JP" dirty="0"/>
          </a:p>
          <a:p>
            <a:pPr algn="l">
              <a:lnSpc>
                <a:spcPct val="150000"/>
              </a:lnSpc>
            </a:pPr>
            <a:r>
              <a:rPr lang="ja-JP" altLang="en-US" dirty="0"/>
              <a:t>　・インターネット回線の設備はございませんので各自でご準備をお願いします。</a:t>
            </a:r>
            <a:endParaRPr lang="en-US" altLang="ja-JP" dirty="0"/>
          </a:p>
          <a:p>
            <a:pPr algn="l">
              <a:lnSpc>
                <a:spcPct val="150000"/>
              </a:lnSpc>
            </a:pPr>
            <a:r>
              <a:rPr lang="ja-JP" altLang="en-US" dirty="0"/>
              <a:t>　・競技運営上、撮影エリアを指示・制限する場合があります。その場合は競技役員の</a:t>
            </a:r>
            <a:endParaRPr lang="en-US" altLang="ja-JP" dirty="0"/>
          </a:p>
          <a:p>
            <a:pPr algn="l">
              <a:lnSpc>
                <a:spcPct val="150000"/>
              </a:lnSpc>
            </a:pPr>
            <a:r>
              <a:rPr lang="ja-JP" altLang="en-US" dirty="0"/>
              <a:t>　　指⽰に従ってください。</a:t>
            </a:r>
            <a:endParaRPr lang="en-US" altLang="ja-JP" dirty="0"/>
          </a:p>
          <a:p>
            <a:pPr algn="l">
              <a:lnSpc>
                <a:spcPct val="150000"/>
              </a:lnSpc>
              <a:spcBef>
                <a:spcPts val="600"/>
              </a:spcBef>
            </a:pPr>
            <a:r>
              <a:rPr lang="ja-JP" altLang="en-US" dirty="0"/>
              <a:t>　・各競技終了後、リザルトは岐阜陸上競技協会の速報サイトに掲載します。</a:t>
            </a:r>
            <a:endParaRPr lang="en-US" altLang="ja-JP" dirty="0"/>
          </a:p>
          <a:p>
            <a:pPr algn="l">
              <a:lnSpc>
                <a:spcPct val="150000"/>
              </a:lnSpc>
              <a:spcBef>
                <a:spcPts val="600"/>
              </a:spcBef>
            </a:pPr>
            <a:r>
              <a:rPr lang="ja-JP" altLang="en-US" dirty="0"/>
              <a:t>　　紙面での配布・掲示は行いません。</a:t>
            </a:r>
            <a:r>
              <a:rPr lang="ja-JP" altLang="ja-JP" sz="1200" kern="100" dirty="0">
                <a:effectLst/>
                <a:latin typeface="Century" panose="02040604050505020304" pitchFamily="18" charset="0"/>
                <a:ea typeface="Meiryo UI" panose="020B0604030504040204" pitchFamily="50" charset="-128"/>
                <a:cs typeface="Times New Roman" panose="02020603050405020304" pitchFamily="18" charset="0"/>
              </a:rPr>
              <a:t> ※大会当日のみ運用</a:t>
            </a:r>
            <a:endParaRPr lang="en-US" altLang="ja-JP" dirty="0"/>
          </a:p>
          <a:p>
            <a:pPr algn="l">
              <a:lnSpc>
                <a:spcPct val="150000"/>
              </a:lnSpc>
            </a:pPr>
            <a:endParaRPr lang="en-US" altLang="ja-JP" dirty="0"/>
          </a:p>
          <a:p>
            <a:pPr algn="l">
              <a:lnSpc>
                <a:spcPts val="1200"/>
              </a:lnSpc>
            </a:pPr>
            <a:endParaRPr lang="en-US" altLang="ja-JP" dirty="0"/>
          </a:p>
          <a:p>
            <a:pPr algn="l">
              <a:lnSpc>
                <a:spcPts val="1200"/>
              </a:lnSpc>
            </a:pPr>
            <a:endParaRPr lang="en-US" altLang="ja-JP" dirty="0"/>
          </a:p>
          <a:p>
            <a:pPr algn="l">
              <a:lnSpc>
                <a:spcPts val="1200"/>
              </a:lnSpc>
            </a:pPr>
            <a:endParaRPr lang="en-US" altLang="ja-JP" dirty="0"/>
          </a:p>
          <a:p>
            <a:pPr algn="l">
              <a:lnSpc>
                <a:spcPts val="1200"/>
              </a:lnSpc>
            </a:pPr>
            <a:endParaRPr lang="en-US" altLang="ja-JP" dirty="0"/>
          </a:p>
          <a:p>
            <a:pPr algn="l">
              <a:lnSpc>
                <a:spcPts val="1200"/>
              </a:lnSpc>
            </a:pPr>
            <a:r>
              <a:rPr lang="ja-JP" altLang="en-US" dirty="0"/>
              <a:t>　</a:t>
            </a:r>
            <a:endParaRPr lang="en-US" altLang="ja-JP" dirty="0"/>
          </a:p>
          <a:p>
            <a:pPr algn="l">
              <a:lnSpc>
                <a:spcPts val="1200"/>
              </a:lnSpc>
            </a:pPr>
            <a:endParaRPr lang="en-US" altLang="ja-JP" dirty="0"/>
          </a:p>
          <a:p>
            <a:pPr algn="l">
              <a:lnSpc>
                <a:spcPts val="1200"/>
              </a:lnSpc>
            </a:pPr>
            <a:endParaRPr lang="en-US" altLang="ja-JP" dirty="0"/>
          </a:p>
          <a:p>
            <a:pPr algn="l">
              <a:lnSpc>
                <a:spcPts val="1200"/>
              </a:lnSpc>
            </a:pPr>
            <a:r>
              <a:rPr lang="ja-JP" altLang="en-US" dirty="0"/>
              <a:t>　　</a:t>
            </a:r>
          </a:p>
          <a:p>
            <a:pPr algn="l">
              <a:lnSpc>
                <a:spcPts val="1200"/>
              </a:lnSpc>
            </a:pPr>
            <a:endParaRPr lang="ja-JP" altLang="en-US" dirty="0"/>
          </a:p>
        </p:txBody>
      </p:sp>
      <p:sp>
        <p:nvSpPr>
          <p:cNvPr id="2" name="スライド番号プレースホルダー 1">
            <a:extLst>
              <a:ext uri="{FF2B5EF4-FFF2-40B4-BE49-F238E27FC236}">
                <a16:creationId xmlns:a16="http://schemas.microsoft.com/office/drawing/2014/main" id="{8A92A144-5123-4029-B488-62363B6D6B4B}"/>
              </a:ext>
            </a:extLst>
          </p:cNvPr>
          <p:cNvSpPr>
            <a:spLocks noGrp="1"/>
          </p:cNvSpPr>
          <p:nvPr>
            <p:ph type="sldNum" sz="quarter" idx="12"/>
          </p:nvPr>
        </p:nvSpPr>
        <p:spPr/>
        <p:txBody>
          <a:bodyPr/>
          <a:lstStyle/>
          <a:p>
            <a:fld id="{91212820-26CD-45F1-B203-A8A1E93F7108}" type="slidenum">
              <a:rPr kumimoji="1" lang="ja-JP" altLang="en-US" smtClean="0"/>
              <a:pPr/>
              <a:t>3</a:t>
            </a:fld>
            <a:endParaRPr kumimoji="1" lang="ja-JP" altLang="en-US"/>
          </a:p>
        </p:txBody>
      </p:sp>
      <p:sp>
        <p:nvSpPr>
          <p:cNvPr id="3" name="テキスト ボックス 2">
            <a:extLst>
              <a:ext uri="{FF2B5EF4-FFF2-40B4-BE49-F238E27FC236}">
                <a16:creationId xmlns:a16="http://schemas.microsoft.com/office/drawing/2014/main" id="{391E7A4C-436C-4D07-BB91-E05F59F8F77C}"/>
              </a:ext>
            </a:extLst>
          </p:cNvPr>
          <p:cNvSpPr txBox="1"/>
          <p:nvPr/>
        </p:nvSpPr>
        <p:spPr>
          <a:xfrm>
            <a:off x="4040196" y="149950"/>
            <a:ext cx="2682298" cy="338554"/>
          </a:xfrm>
          <a:prstGeom prst="rect">
            <a:avLst/>
          </a:prstGeom>
          <a:noFill/>
        </p:spPr>
        <p:txBody>
          <a:bodyPr wrap="square" rtlCol="0">
            <a:spAutoFit/>
          </a:bodyPr>
          <a:lstStyle/>
          <a:p>
            <a:pPr algn="r"/>
            <a:r>
              <a:rPr kumimoji="1" lang="ja-JP" altLang="en-US" sz="1600" dirty="0"/>
              <a:t>中部実業団陸上競技連盟</a:t>
            </a:r>
          </a:p>
        </p:txBody>
      </p:sp>
      <p:pic>
        <p:nvPicPr>
          <p:cNvPr id="9" name="図 8">
            <a:extLst>
              <a:ext uri="{FF2B5EF4-FFF2-40B4-BE49-F238E27FC236}">
                <a16:creationId xmlns:a16="http://schemas.microsoft.com/office/drawing/2014/main" id="{5166BB34-69EA-3B9F-B2EB-74544496786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8680" y="7041232"/>
            <a:ext cx="1008112" cy="1008112"/>
          </a:xfrm>
          <a:prstGeom prst="rect">
            <a:avLst/>
          </a:prstGeom>
        </p:spPr>
      </p:pic>
      <p:sp>
        <p:nvSpPr>
          <p:cNvPr id="10" name="テキスト ボックス 2">
            <a:extLst>
              <a:ext uri="{FF2B5EF4-FFF2-40B4-BE49-F238E27FC236}">
                <a16:creationId xmlns:a16="http://schemas.microsoft.com/office/drawing/2014/main" id="{52E73BC2-FF9E-FBFF-710C-26F529A824F8}"/>
              </a:ext>
            </a:extLst>
          </p:cNvPr>
          <p:cNvSpPr txBox="1">
            <a:spLocks noChangeArrowheads="1"/>
          </p:cNvSpPr>
          <p:nvPr/>
        </p:nvSpPr>
        <p:spPr bwMode="auto">
          <a:xfrm>
            <a:off x="1721011" y="7256363"/>
            <a:ext cx="4498020" cy="57785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l"/>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≪岐阜陸上競技協会速報サイト</a:t>
            </a:r>
            <a:r>
              <a:rPr lang="en-US" sz="1200" kern="100" dirty="0">
                <a:effectLst/>
                <a:latin typeface="Century" panose="02040604050505020304" pitchFamily="18" charset="0"/>
                <a:ea typeface="Meiryo UI" panose="020B0604030504040204" pitchFamily="50" charset="-128"/>
                <a:cs typeface="Times New Roman" panose="02020603050405020304" pitchFamily="18" charset="0"/>
              </a:rPr>
              <a:t>QR</a:t>
            </a: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コード≫　※大会当日のみ運用</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r>
              <a:rPr lang="en-US" sz="1200" u="sng" kern="100" dirty="0">
                <a:solidFill>
                  <a:srgbClr val="0000FF"/>
                </a:solidFill>
                <a:latin typeface="Meiryo UI" panose="020B0604030504040204" pitchFamily="50" charset="-128"/>
                <a:ea typeface="ＭＳ 明朝" panose="02020609040205080304" pitchFamily="17" charset="-128"/>
                <a:cs typeface="Times New Roman" panose="02020603050405020304" pitchFamily="18" charset="0"/>
                <a:hlinkClick r:id="rId3"/>
              </a:rPr>
              <a:t>http://gold.jaic.org/gifu/JITA/chubu/tt.html</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r>
              <a:rPr lang="en-US" sz="120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1" name="テキスト ボックス 10">
            <a:extLst>
              <a:ext uri="{FF2B5EF4-FFF2-40B4-BE49-F238E27FC236}">
                <a16:creationId xmlns:a16="http://schemas.microsoft.com/office/drawing/2014/main" id="{BA5296E9-3892-0ACA-17E6-197723BE7418}"/>
              </a:ext>
            </a:extLst>
          </p:cNvPr>
          <p:cNvSpPr txBox="1">
            <a:spLocks noChangeArrowheads="1"/>
          </p:cNvSpPr>
          <p:nvPr/>
        </p:nvSpPr>
        <p:spPr bwMode="auto">
          <a:xfrm>
            <a:off x="1721011" y="8423165"/>
            <a:ext cx="4318000" cy="57785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just"/>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≪第</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24</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回中部実業団</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陸上競技選手権大会</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 大会ページ≫</a:t>
            </a:r>
          </a:p>
          <a:p>
            <a:pPr algn="just"/>
            <a:r>
              <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hlinkClick r:id="rId4"/>
              </a:rPr>
              <a:t>http://chubu.jita-trackfield.jp/schedule/%24/</a:t>
            </a:r>
            <a:r>
              <a:rPr lang="en-US" sz="1200" kern="100" dirty="0">
                <a:effectLst/>
                <a:latin typeface="Meiryo UI" panose="020B0604030504040204" pitchFamily="50" charset="-128"/>
                <a:ea typeface="Meiryo UI" panose="020B0604030504040204" pitchFamily="50" charset="-128"/>
                <a:cs typeface="Times New Roman" panose="02020603050405020304" pitchFamily="18" charset="0"/>
                <a:hlinkClick r:id="rId4"/>
              </a:rPr>
              <a:t> </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12" name="Picture 2">
            <a:extLst>
              <a:ext uri="{FF2B5EF4-FFF2-40B4-BE49-F238E27FC236}">
                <a16:creationId xmlns:a16="http://schemas.microsoft.com/office/drawing/2014/main" id="{09926996-B7C1-17F1-FEDA-B349F898E0E1}"/>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8681" y="8233533"/>
            <a:ext cx="1008112" cy="1008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7146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p:cNvPicPr/>
          <p:nvPr/>
        </p:nvPicPr>
        <p:blipFill rotWithShape="1">
          <a:blip r:embed="rId2" cstate="print">
            <a:extLst>
              <a:ext uri="{28A0092B-C50C-407E-A947-70E740481C1C}">
                <a14:useLocalDpi xmlns:a14="http://schemas.microsoft.com/office/drawing/2010/main" val="0"/>
              </a:ext>
            </a:extLst>
          </a:blip>
          <a:srcRect t="8255" r="11580" b="23378"/>
          <a:stretch/>
        </p:blipFill>
        <p:spPr bwMode="auto">
          <a:xfrm>
            <a:off x="656691" y="894227"/>
            <a:ext cx="5925145" cy="8717793"/>
          </a:xfrm>
          <a:prstGeom prst="rect">
            <a:avLst/>
          </a:prstGeom>
          <a:ln>
            <a:noFill/>
          </a:ln>
          <a:extLst>
            <a:ext uri="{53640926-AAD7-44D8-BBD7-CCE9431645EC}">
              <a14:shadowObscured xmlns:a14="http://schemas.microsoft.com/office/drawing/2010/main"/>
            </a:ext>
          </a:extLst>
        </p:spPr>
      </p:pic>
      <p:cxnSp>
        <p:nvCxnSpPr>
          <p:cNvPr id="10" name="直線矢印コネクタ 9">
            <a:extLst>
              <a:ext uri="{FF2B5EF4-FFF2-40B4-BE49-F238E27FC236}">
                <a16:creationId xmlns:a16="http://schemas.microsoft.com/office/drawing/2014/main" id="{BCB9476A-613E-4DA4-9450-7F458D6BC4D1}"/>
              </a:ext>
            </a:extLst>
          </p:cNvPr>
          <p:cNvCxnSpPr>
            <a:cxnSpLocks/>
          </p:cNvCxnSpPr>
          <p:nvPr/>
        </p:nvCxnSpPr>
        <p:spPr>
          <a:xfrm flipH="1">
            <a:off x="3158970" y="7234223"/>
            <a:ext cx="460294" cy="769207"/>
          </a:xfrm>
          <a:prstGeom prst="straightConnector1">
            <a:avLst/>
          </a:prstGeom>
          <a:ln w="28575">
            <a:solidFill>
              <a:srgbClr val="FF0000"/>
            </a:solidFill>
            <a:tailEnd type="triangle"/>
          </a:ln>
        </p:spPr>
        <p:style>
          <a:lnRef idx="1">
            <a:schemeClr val="accent2"/>
          </a:lnRef>
          <a:fillRef idx="0">
            <a:schemeClr val="accent2"/>
          </a:fillRef>
          <a:effectRef idx="0">
            <a:schemeClr val="accent2"/>
          </a:effectRef>
          <a:fontRef idx="minor">
            <a:schemeClr val="tx1"/>
          </a:fontRef>
        </p:style>
      </p:cxnSp>
      <p:sp>
        <p:nvSpPr>
          <p:cNvPr id="61" name="サブタイトル 2">
            <a:extLst>
              <a:ext uri="{FF2B5EF4-FFF2-40B4-BE49-F238E27FC236}">
                <a16:creationId xmlns:a16="http://schemas.microsoft.com/office/drawing/2014/main" id="{42DDE679-0F03-485E-8CA5-4770CC6E7220}"/>
              </a:ext>
            </a:extLst>
          </p:cNvPr>
          <p:cNvSpPr>
            <a:spLocks noGrp="1"/>
          </p:cNvSpPr>
          <p:nvPr>
            <p:ph type="subTitle" idx="1"/>
          </p:nvPr>
        </p:nvSpPr>
        <p:spPr>
          <a:xfrm>
            <a:off x="188639" y="293980"/>
            <a:ext cx="3816425" cy="410548"/>
          </a:xfrm>
          <a:noFill/>
        </p:spPr>
        <p:txBody>
          <a:bodyPr>
            <a:noAutofit/>
          </a:bodyPr>
          <a:lstStyle/>
          <a:p>
            <a:pPr algn="l">
              <a:lnSpc>
                <a:spcPct val="150000"/>
              </a:lnSpc>
            </a:pPr>
            <a:r>
              <a:rPr lang="ja-JP" altLang="en-US" sz="1600" b="1" dirty="0"/>
              <a:t>報道受付（周辺エリア図）</a:t>
            </a:r>
          </a:p>
        </p:txBody>
      </p:sp>
      <p:sp>
        <p:nvSpPr>
          <p:cNvPr id="64" name="スライド番号プレースホルダー 63">
            <a:extLst>
              <a:ext uri="{FF2B5EF4-FFF2-40B4-BE49-F238E27FC236}">
                <a16:creationId xmlns:a16="http://schemas.microsoft.com/office/drawing/2014/main" id="{EBF4CB84-867D-4BCB-BF16-9F2A5D52E8D9}"/>
              </a:ext>
            </a:extLst>
          </p:cNvPr>
          <p:cNvSpPr>
            <a:spLocks noGrp="1"/>
          </p:cNvSpPr>
          <p:nvPr>
            <p:ph type="sldNum" sz="quarter" idx="12"/>
          </p:nvPr>
        </p:nvSpPr>
        <p:spPr/>
        <p:txBody>
          <a:bodyPr/>
          <a:lstStyle/>
          <a:p>
            <a:fld id="{91212820-26CD-45F1-B203-A8A1E93F7108}" type="slidenum">
              <a:rPr kumimoji="1" lang="ja-JP" altLang="en-US" smtClean="0"/>
              <a:pPr/>
              <a:t>4</a:t>
            </a:fld>
            <a:endParaRPr kumimoji="1" lang="ja-JP" altLang="en-US"/>
          </a:p>
        </p:txBody>
      </p:sp>
      <p:sp>
        <p:nvSpPr>
          <p:cNvPr id="9" name="サブタイトル 2">
            <a:extLst>
              <a:ext uri="{FF2B5EF4-FFF2-40B4-BE49-F238E27FC236}">
                <a16:creationId xmlns:a16="http://schemas.microsoft.com/office/drawing/2014/main" id="{937F7591-D83A-4E7C-B7DD-82D6EF17D961}"/>
              </a:ext>
            </a:extLst>
          </p:cNvPr>
          <p:cNvSpPr txBox="1">
            <a:spLocks/>
          </p:cNvSpPr>
          <p:nvPr/>
        </p:nvSpPr>
        <p:spPr>
          <a:xfrm>
            <a:off x="2558343" y="6895523"/>
            <a:ext cx="2963706" cy="517027"/>
          </a:xfrm>
          <a:prstGeom prst="rect">
            <a:avLst/>
          </a:prstGeom>
          <a:solidFill>
            <a:srgbClr val="FF0000"/>
          </a:solidFill>
          <a:ln w="19050">
            <a:solidFill>
              <a:srgbClr val="FF0000"/>
            </a:solidFill>
          </a:ln>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200" kern="1200">
                <a:solidFill>
                  <a:schemeClr val="tx1"/>
                </a:solidFill>
                <a:latin typeface="+mn-ea"/>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ea"/>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ea"/>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ea"/>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ea"/>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nSpc>
                <a:spcPct val="150000"/>
              </a:lnSpc>
            </a:pPr>
            <a:r>
              <a:rPr lang="ja-JP" altLang="en-US" sz="1600" b="1" dirty="0">
                <a:solidFill>
                  <a:schemeClr val="bg1"/>
                </a:solidFill>
              </a:rPr>
              <a:t>報道受付（</a:t>
            </a:r>
            <a:r>
              <a:rPr lang="en-US" altLang="ja-JP" sz="1600" b="1" dirty="0">
                <a:solidFill>
                  <a:schemeClr val="bg1"/>
                </a:solidFill>
              </a:rPr>
              <a:t>No3</a:t>
            </a:r>
            <a:r>
              <a:rPr lang="ja-JP" altLang="en-US" sz="1600" b="1" dirty="0">
                <a:solidFill>
                  <a:schemeClr val="bg1"/>
                </a:solidFill>
              </a:rPr>
              <a:t>駐車場前）</a:t>
            </a:r>
            <a:endParaRPr lang="en-US" altLang="ja-JP" sz="1600" b="1" dirty="0">
              <a:solidFill>
                <a:schemeClr val="bg1"/>
              </a:solidFill>
            </a:endParaRPr>
          </a:p>
        </p:txBody>
      </p:sp>
      <p:sp>
        <p:nvSpPr>
          <p:cNvPr id="42" name="サブタイトル 2">
            <a:extLst>
              <a:ext uri="{FF2B5EF4-FFF2-40B4-BE49-F238E27FC236}">
                <a16:creationId xmlns:a16="http://schemas.microsoft.com/office/drawing/2014/main" id="{5C44A627-12A3-478D-9845-C71FF94F2A19}"/>
              </a:ext>
            </a:extLst>
          </p:cNvPr>
          <p:cNvSpPr txBox="1">
            <a:spLocks/>
          </p:cNvSpPr>
          <p:nvPr/>
        </p:nvSpPr>
        <p:spPr>
          <a:xfrm>
            <a:off x="242645" y="609478"/>
            <a:ext cx="3708411" cy="390549"/>
          </a:xfrm>
          <a:prstGeom prst="rect">
            <a:avLst/>
          </a:prstGeom>
          <a:noFill/>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200" kern="1200">
                <a:solidFill>
                  <a:schemeClr val="tx1"/>
                </a:solidFill>
                <a:latin typeface="+mn-ea"/>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ea"/>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ea"/>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ea"/>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ea"/>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ct val="150000"/>
              </a:lnSpc>
            </a:pPr>
            <a:r>
              <a:rPr lang="en-US" altLang="ja-JP" sz="1100" dirty="0"/>
              <a:t>※</a:t>
            </a:r>
            <a:r>
              <a:rPr lang="ja-JP" altLang="en-US" sz="1100" u="sng" dirty="0"/>
              <a:t>受付を済ませないと取材できません</a:t>
            </a:r>
            <a:r>
              <a:rPr lang="ja-JP" altLang="en-US" sz="1100" dirty="0"/>
              <a:t>。</a:t>
            </a:r>
          </a:p>
        </p:txBody>
      </p:sp>
      <p:sp>
        <p:nvSpPr>
          <p:cNvPr id="3" name="正方形/長方形 2"/>
          <p:cNvSpPr/>
          <p:nvPr/>
        </p:nvSpPr>
        <p:spPr>
          <a:xfrm>
            <a:off x="2834933" y="7809450"/>
            <a:ext cx="648073" cy="38367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t>受付</a:t>
            </a:r>
          </a:p>
        </p:txBody>
      </p:sp>
      <p:sp>
        <p:nvSpPr>
          <p:cNvPr id="2" name="テキスト ボックス 1">
            <a:extLst>
              <a:ext uri="{FF2B5EF4-FFF2-40B4-BE49-F238E27FC236}">
                <a16:creationId xmlns:a16="http://schemas.microsoft.com/office/drawing/2014/main" id="{6A7EF211-72D9-06F0-7BB4-4BC9CD894ECF}"/>
              </a:ext>
            </a:extLst>
          </p:cNvPr>
          <p:cNvSpPr txBox="1"/>
          <p:nvPr/>
        </p:nvSpPr>
        <p:spPr>
          <a:xfrm>
            <a:off x="4040196" y="149950"/>
            <a:ext cx="2682298" cy="338554"/>
          </a:xfrm>
          <a:prstGeom prst="rect">
            <a:avLst/>
          </a:prstGeom>
          <a:noFill/>
        </p:spPr>
        <p:txBody>
          <a:bodyPr wrap="square" rtlCol="0">
            <a:spAutoFit/>
          </a:bodyPr>
          <a:lstStyle/>
          <a:p>
            <a:pPr algn="r"/>
            <a:r>
              <a:rPr kumimoji="1" lang="ja-JP" altLang="en-US" sz="1600" dirty="0"/>
              <a:t>中部実業団陸上競技連盟</a:t>
            </a:r>
          </a:p>
        </p:txBody>
      </p:sp>
    </p:spTree>
    <p:extLst>
      <p:ext uri="{BB962C8B-B14F-4D97-AF65-F5344CB8AC3E}">
        <p14:creationId xmlns:p14="http://schemas.microsoft.com/office/powerpoint/2010/main" val="213034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400748268"/>
              </p:ext>
            </p:extLst>
          </p:nvPr>
        </p:nvGraphicFramePr>
        <p:xfrm>
          <a:off x="188638" y="336706"/>
          <a:ext cx="6473509" cy="5852224"/>
        </p:xfrm>
        <a:graphic>
          <a:graphicData uri="http://schemas.openxmlformats.org/drawingml/2006/table">
            <a:tbl>
              <a:tblPr firstRow="1" bandRow="1">
                <a:tableStyleId>{5C22544A-7EE6-4342-B048-85BDC9FD1C3A}</a:tableStyleId>
              </a:tblPr>
              <a:tblGrid>
                <a:gridCol w="1451995">
                  <a:extLst>
                    <a:ext uri="{9D8B030D-6E8A-4147-A177-3AD203B41FA5}">
                      <a16:colId xmlns:a16="http://schemas.microsoft.com/office/drawing/2014/main" val="20000"/>
                    </a:ext>
                  </a:extLst>
                </a:gridCol>
                <a:gridCol w="755695">
                  <a:extLst>
                    <a:ext uri="{9D8B030D-6E8A-4147-A177-3AD203B41FA5}">
                      <a16:colId xmlns:a16="http://schemas.microsoft.com/office/drawing/2014/main" val="20002"/>
                    </a:ext>
                  </a:extLst>
                </a:gridCol>
                <a:gridCol w="649801">
                  <a:extLst>
                    <a:ext uri="{9D8B030D-6E8A-4147-A177-3AD203B41FA5}">
                      <a16:colId xmlns:a16="http://schemas.microsoft.com/office/drawing/2014/main" val="3921252718"/>
                    </a:ext>
                  </a:extLst>
                </a:gridCol>
                <a:gridCol w="428344">
                  <a:extLst>
                    <a:ext uri="{9D8B030D-6E8A-4147-A177-3AD203B41FA5}">
                      <a16:colId xmlns:a16="http://schemas.microsoft.com/office/drawing/2014/main" val="20004"/>
                    </a:ext>
                  </a:extLst>
                </a:gridCol>
                <a:gridCol w="274956">
                  <a:extLst>
                    <a:ext uri="{9D8B030D-6E8A-4147-A177-3AD203B41FA5}">
                      <a16:colId xmlns:a16="http://schemas.microsoft.com/office/drawing/2014/main" val="20005"/>
                    </a:ext>
                  </a:extLst>
                </a:gridCol>
                <a:gridCol w="712158">
                  <a:extLst>
                    <a:ext uri="{9D8B030D-6E8A-4147-A177-3AD203B41FA5}">
                      <a16:colId xmlns:a16="http://schemas.microsoft.com/office/drawing/2014/main" val="2270003784"/>
                    </a:ext>
                  </a:extLst>
                </a:gridCol>
                <a:gridCol w="1103846">
                  <a:extLst>
                    <a:ext uri="{9D8B030D-6E8A-4147-A177-3AD203B41FA5}">
                      <a16:colId xmlns:a16="http://schemas.microsoft.com/office/drawing/2014/main" val="2684871525"/>
                    </a:ext>
                  </a:extLst>
                </a:gridCol>
                <a:gridCol w="1096714">
                  <a:extLst>
                    <a:ext uri="{9D8B030D-6E8A-4147-A177-3AD203B41FA5}">
                      <a16:colId xmlns:a16="http://schemas.microsoft.com/office/drawing/2014/main" val="3019153014"/>
                    </a:ext>
                  </a:extLst>
                </a:gridCol>
              </a:tblGrid>
              <a:tr h="272384">
                <a:tc gridSpan="4">
                  <a:txBody>
                    <a:bodyPr/>
                    <a:lstStyle/>
                    <a:p>
                      <a:pPr algn="l"/>
                      <a:r>
                        <a:rPr kumimoji="1" lang="ja-JP" altLang="en-US" sz="1200" b="0" dirty="0">
                          <a:solidFill>
                            <a:schemeClr val="tx1"/>
                          </a:solidFill>
                        </a:rPr>
                        <a:t>中部実業団陸上競技連盟　宛</a:t>
                      </a:r>
                      <a:endParaRPr kumimoji="1" lang="en-US" altLang="ja-JP" sz="1200" b="0" dirty="0">
                        <a:solidFill>
                          <a:schemeClr val="tx1"/>
                        </a:solidFill>
                      </a:endParaRPr>
                    </a:p>
                    <a:p>
                      <a:pPr algn="l"/>
                      <a:endParaRPr kumimoji="1" lang="en-US" altLang="ja-JP" sz="1200" b="0" dirty="0">
                        <a:solidFill>
                          <a:schemeClr val="tx1"/>
                        </a:solidFill>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lnL w="12700" cmpd="sng">
                      <a:noFill/>
                    </a:lnL>
                  </a:tcPr>
                </a:tc>
                <a:tc gridSpan="4">
                  <a:txBody>
                    <a:bodyPr/>
                    <a:lstStyle/>
                    <a:p>
                      <a:pPr algn="ctr"/>
                      <a:endParaRPr kumimoji="1" lang="ja-JP" altLang="en-US" sz="1200" b="0" dirty="0">
                        <a:solidFill>
                          <a:schemeClr val="tx1"/>
                        </a:solidFill>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696095">
                <a:tc gridSpan="8">
                  <a:txBody>
                    <a:bodyPr/>
                    <a:lstStyle/>
                    <a:p>
                      <a:pPr algn="ctr"/>
                      <a:r>
                        <a:rPr lang="ja-JP" altLang="en-US" sz="2000" b="1" dirty="0">
                          <a:effectLst/>
                          <a:latin typeface="+mn-ea"/>
                          <a:ea typeface="+mn-ea"/>
                        </a:rPr>
                        <a:t>第２４回</a:t>
                      </a:r>
                      <a:br>
                        <a:rPr lang="en-US" altLang="ja-JP" sz="2000" b="1" dirty="0">
                          <a:effectLst/>
                          <a:latin typeface="+mn-ea"/>
                          <a:ea typeface="+mn-ea"/>
                        </a:rPr>
                      </a:br>
                      <a:r>
                        <a:rPr lang="ja-JP" altLang="en-US" sz="2000" b="1" dirty="0">
                          <a:effectLst/>
                          <a:latin typeface="+mn-ea"/>
                          <a:ea typeface="+mn-ea"/>
                        </a:rPr>
                        <a:t>中部実業団陸上競技選手権大会</a:t>
                      </a:r>
                      <a:endParaRPr lang="en-US" altLang="ja-JP" sz="2000" b="1" dirty="0">
                        <a:effectLst/>
                        <a:latin typeface="+mn-ea"/>
                        <a:ea typeface="+mn-ea"/>
                      </a:endParaRPr>
                    </a:p>
                    <a:p>
                      <a:pPr algn="ctr"/>
                      <a:r>
                        <a:rPr kumimoji="1" lang="ja-JP" altLang="en-US" sz="2000" b="1" dirty="0">
                          <a:solidFill>
                            <a:schemeClr val="tx1"/>
                          </a:solidFill>
                          <a:effectLst/>
                          <a:latin typeface="+mn-ea"/>
                          <a:ea typeface="+mn-ea"/>
                        </a:rPr>
                        <a:t>兼　多治見フェスティバル</a:t>
                      </a:r>
                      <a:endParaRPr kumimoji="1" lang="en-US" altLang="ja-JP" sz="2000" b="1" dirty="0">
                        <a:solidFill>
                          <a:schemeClr val="tx1"/>
                        </a:solidFill>
                        <a:effectLst/>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solidFill>
                          <a:schemeClr val="tx1"/>
                        </a:solidFill>
                      </a:endParaRP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lnL w="12700" cmpd="sng">
                      <a:noFill/>
                    </a:lnL>
                  </a:tcPr>
                </a:tc>
                <a:tc hMerge="1">
                  <a:txBody>
                    <a:bodyPr/>
                    <a:lstStyle/>
                    <a:p>
                      <a:endParaRPr kumimoji="1" lang="ja-JP" altLang="en-US"/>
                    </a:p>
                  </a:txBody>
                  <a:tcPr>
                    <a:lnL w="12700" cmpd="sng">
                      <a:noFill/>
                    </a:lnL>
                    <a:lnT w="38100" cmpd="sng">
                      <a:noFill/>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453976">
                <a:tc gridSpan="8">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2400" b="1" dirty="0">
                          <a:solidFill>
                            <a:schemeClr val="tx1"/>
                          </a:solidFill>
                        </a:rPr>
                        <a:t>取材申請書</a:t>
                      </a:r>
                      <a:r>
                        <a:rPr kumimoji="1" lang="ja-JP" altLang="en-US" sz="1800" b="1" dirty="0">
                          <a:solidFill>
                            <a:schemeClr val="tx1"/>
                          </a:solidFill>
                        </a:rPr>
                        <a:t>（報道機関用）</a:t>
                      </a:r>
                      <a:endParaRPr kumimoji="1" lang="en-US" altLang="ja-JP" sz="1800" b="1" dirty="0">
                        <a:solidFill>
                          <a:schemeClr val="tx1"/>
                        </a:solidFill>
                      </a:endParaRPr>
                    </a:p>
                    <a:p>
                      <a:pPr algn="ctr">
                        <a:lnSpc>
                          <a:spcPct val="200000"/>
                        </a:lnSpc>
                      </a:pPr>
                      <a:endParaRPr kumimoji="1" lang="en-US" altLang="ja-JP" sz="2400" b="1" dirty="0">
                        <a:solidFill>
                          <a:schemeClr val="tx1"/>
                        </a:solidFill>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solidFill>
                          <a:schemeClr val="tx1"/>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lnL w="12700" cmpd="sng">
                      <a:noFill/>
                    </a:lnL>
                  </a:tcPr>
                </a:tc>
                <a:tc hMerge="1">
                  <a:txBody>
                    <a:bodyPr/>
                    <a:lstStyle/>
                    <a:p>
                      <a:endParaRPr kumimoji="1" lang="ja-JP" altLang="en-US"/>
                    </a:p>
                  </a:txBody>
                  <a:tcPr>
                    <a:lnL w="12700" cmpd="sng">
                      <a:noFill/>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407194">
                <a:tc>
                  <a:txBody>
                    <a:bodyPr/>
                    <a:lstStyle/>
                    <a:p>
                      <a:pPr algn="ctr"/>
                      <a:r>
                        <a:rPr kumimoji="1" lang="ja-JP" altLang="en-US" dirty="0">
                          <a:solidFill>
                            <a:schemeClr val="tx1"/>
                          </a:solidFill>
                        </a:rPr>
                        <a:t>貴社名</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7">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452531">
                <a:tc>
                  <a:txBody>
                    <a:bodyPr/>
                    <a:lstStyle/>
                    <a:p>
                      <a:pPr algn="ctr"/>
                      <a:r>
                        <a:rPr kumimoji="1" lang="ja-JP" altLang="en-US" dirty="0">
                          <a:solidFill>
                            <a:schemeClr val="tx1"/>
                          </a:solidFill>
                        </a:rPr>
                        <a:t>住所</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7">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r h="407194">
                <a:tc>
                  <a:txBody>
                    <a:bodyPr/>
                    <a:lstStyle/>
                    <a:p>
                      <a:pPr algn="ctr"/>
                      <a:r>
                        <a:rPr kumimoji="1" lang="ja-JP" altLang="en-US" dirty="0">
                          <a:solidFill>
                            <a:schemeClr val="tx1"/>
                          </a:solidFill>
                        </a:rPr>
                        <a:t>来場者氏名</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7">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r h="407194">
                <a:tc>
                  <a:txBody>
                    <a:bodyPr/>
                    <a:lstStyle/>
                    <a:p>
                      <a:pPr algn="ctr"/>
                      <a:r>
                        <a:rPr kumimoji="1" lang="ja-JP" altLang="en-US" dirty="0">
                          <a:solidFill>
                            <a:schemeClr val="tx1"/>
                          </a:solidFill>
                        </a:rPr>
                        <a:t>来場日</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r>
                        <a:rPr kumimoji="1" lang="en-US" altLang="ja-JP" dirty="0">
                          <a:solidFill>
                            <a:schemeClr val="tx1"/>
                          </a:solidFill>
                        </a:rPr>
                        <a:t>10/7</a:t>
                      </a:r>
                      <a:r>
                        <a:rPr kumimoji="1" lang="ja-JP" altLang="en-US" dirty="0">
                          <a:solidFill>
                            <a:schemeClr val="tx1"/>
                          </a:solidFill>
                        </a:rPr>
                        <a:t>　　　　</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kumimoji="1" lang="en-US" altLang="ja-JP" dirty="0">
                          <a:solidFill>
                            <a:schemeClr val="tx1"/>
                          </a:solidFill>
                        </a:rPr>
                        <a:t>10/8</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indent="0"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r>
                        <a:rPr kumimoji="1" lang="ja-JP" altLang="en-US" dirty="0">
                          <a:solidFill>
                            <a:schemeClr val="tx1"/>
                          </a:solidFill>
                        </a:rPr>
                        <a:t>来場人数</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r"/>
                      <a:r>
                        <a:rPr kumimoji="1" lang="ja-JP" altLang="en-US" dirty="0">
                          <a:solidFill>
                            <a:schemeClr val="tx1"/>
                          </a:solidFill>
                        </a:rPr>
                        <a:t>　　　　名</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407194">
                <a:tc>
                  <a:txBody>
                    <a:bodyPr/>
                    <a:lstStyle/>
                    <a:p>
                      <a:pPr algn="ctr"/>
                      <a:r>
                        <a:rPr kumimoji="1" lang="ja-JP" altLang="en-US" dirty="0">
                          <a:solidFill>
                            <a:schemeClr val="tx1"/>
                          </a:solidFill>
                        </a:rPr>
                        <a:t>電話番号</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7">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7"/>
                  </a:ext>
                </a:extLst>
              </a:tr>
              <a:tr h="407194">
                <a:tc>
                  <a:txBody>
                    <a:bodyPr/>
                    <a:lstStyle/>
                    <a:p>
                      <a:pPr algn="ctr"/>
                      <a:r>
                        <a:rPr kumimoji="1" lang="ja-JP" altLang="en-US" dirty="0">
                          <a:solidFill>
                            <a:schemeClr val="tx1"/>
                          </a:solidFill>
                        </a:rPr>
                        <a:t>ＦＡＸ番号</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7">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8"/>
                  </a:ext>
                </a:extLst>
              </a:tr>
              <a:tr h="407194">
                <a:tc rowSpan="2">
                  <a:txBody>
                    <a:bodyPr/>
                    <a:lstStyle/>
                    <a:p>
                      <a:pPr algn="ctr"/>
                      <a:r>
                        <a:rPr kumimoji="1" lang="ja-JP" altLang="en-US" dirty="0">
                          <a:solidFill>
                            <a:schemeClr val="tx1"/>
                          </a:solidFill>
                        </a:rPr>
                        <a:t>当日連絡先</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kumimoji="1" lang="ja-JP" altLang="en-US" dirty="0">
                          <a:solidFill>
                            <a:schemeClr val="tx1"/>
                          </a:solidFill>
                        </a:rPr>
                        <a:t>来場代表者氏名</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gridSpan="5">
                  <a:txBody>
                    <a:bodyPr/>
                    <a:lstStyle/>
                    <a:p>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9"/>
                  </a:ext>
                </a:extLst>
              </a:tr>
              <a:tr h="407194">
                <a:tc vMerge="1">
                  <a:txBody>
                    <a:bodyPr/>
                    <a:lstStyle/>
                    <a:p>
                      <a:pPr algn="ctr"/>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kumimoji="1" lang="ja-JP" altLang="en-US" dirty="0">
                          <a:solidFill>
                            <a:schemeClr val="tx1"/>
                          </a:solidFill>
                        </a:rPr>
                        <a:t>携帯番号</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gridSpan="5">
                  <a:txBody>
                    <a:bodyPr/>
                    <a:lstStyle/>
                    <a:p>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0"/>
                  </a:ext>
                </a:extLst>
              </a:tr>
            </a:tbl>
          </a:graphicData>
        </a:graphic>
      </p:graphicFrame>
      <p:sp>
        <p:nvSpPr>
          <p:cNvPr id="2" name="スライド番号プレースホルダー 1">
            <a:extLst>
              <a:ext uri="{FF2B5EF4-FFF2-40B4-BE49-F238E27FC236}">
                <a16:creationId xmlns:a16="http://schemas.microsoft.com/office/drawing/2014/main" id="{29F875F8-7742-4106-BBCD-FF55B5F80149}"/>
              </a:ext>
            </a:extLst>
          </p:cNvPr>
          <p:cNvSpPr>
            <a:spLocks noGrp="1"/>
          </p:cNvSpPr>
          <p:nvPr>
            <p:ph type="sldNum" sz="quarter" idx="12"/>
          </p:nvPr>
        </p:nvSpPr>
        <p:spPr/>
        <p:txBody>
          <a:bodyPr/>
          <a:lstStyle/>
          <a:p>
            <a:fld id="{91212820-26CD-45F1-B203-A8A1E93F7108}" type="slidenum">
              <a:rPr kumimoji="1" lang="ja-JP" altLang="en-US" smtClean="0"/>
              <a:pPr/>
              <a:t>5</a:t>
            </a:fld>
            <a:endParaRPr kumimoji="1" lang="ja-JP" altLang="en-US"/>
          </a:p>
        </p:txBody>
      </p:sp>
      <p:sp>
        <p:nvSpPr>
          <p:cNvPr id="9" name="サブタイトル 2"/>
          <p:cNvSpPr txBox="1">
            <a:spLocks/>
          </p:cNvSpPr>
          <p:nvPr/>
        </p:nvSpPr>
        <p:spPr>
          <a:xfrm>
            <a:off x="1355162" y="7732748"/>
            <a:ext cx="4140460" cy="1684747"/>
          </a:xfrm>
          <a:prstGeom prst="rect">
            <a:avLst/>
          </a:prstGeom>
          <a:ln w="19050">
            <a:solidFill>
              <a:schemeClr val="tx1"/>
            </a:solidFill>
          </a:ln>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kumimoji="1" sz="1200" kern="1200">
                <a:solidFill>
                  <a:schemeClr val="tx1"/>
                </a:solidFill>
                <a:latin typeface="+mn-ea"/>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ea"/>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ea"/>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ea"/>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ea"/>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nSpc>
                <a:spcPct val="80000"/>
              </a:lnSpc>
            </a:pPr>
            <a:r>
              <a:rPr lang="ja-JP" altLang="en-US" dirty="0"/>
              <a:t>●お問い合わせ、取材申請提出先●  </a:t>
            </a:r>
            <a:endParaRPr lang="en-US" altLang="ja-JP" dirty="0"/>
          </a:p>
          <a:p>
            <a:pPr algn="l">
              <a:lnSpc>
                <a:spcPct val="80000"/>
              </a:lnSpc>
            </a:pPr>
            <a:r>
              <a:rPr lang="ja-JP" altLang="en-US" dirty="0"/>
              <a:t>　   中部実業団陸上競技連盟　三浦・塚崎</a:t>
            </a:r>
            <a:endParaRPr lang="en-US" altLang="ja-JP" dirty="0"/>
          </a:p>
          <a:p>
            <a:pPr algn="l">
              <a:lnSpc>
                <a:spcPct val="80000"/>
              </a:lnSpc>
            </a:pPr>
            <a:r>
              <a:rPr lang="ja-JP" altLang="en-US" dirty="0"/>
              <a:t>　　〒</a:t>
            </a:r>
            <a:r>
              <a:rPr lang="en-US" altLang="ja-JP" dirty="0"/>
              <a:t>448-8671</a:t>
            </a:r>
            <a:r>
              <a:rPr lang="ja-JP" altLang="ja-JP" dirty="0"/>
              <a:t>　</a:t>
            </a:r>
            <a:r>
              <a:rPr lang="ja-JP" altLang="en-US" dirty="0"/>
              <a:t>愛知県刈谷市豊田町</a:t>
            </a:r>
            <a:r>
              <a:rPr lang="en-US" altLang="ja-JP" dirty="0"/>
              <a:t>2-1</a:t>
            </a:r>
          </a:p>
          <a:p>
            <a:pPr algn="l">
              <a:lnSpc>
                <a:spcPct val="80000"/>
              </a:lnSpc>
            </a:pPr>
            <a:r>
              <a:rPr lang="ja-JP" altLang="en-US" dirty="0"/>
              <a:t>      ㈱豊田自動織機ウェルサポート イベント部内</a:t>
            </a:r>
            <a:endParaRPr lang="en-US" altLang="ja-JP" dirty="0"/>
          </a:p>
          <a:p>
            <a:pPr algn="l">
              <a:lnSpc>
                <a:spcPct val="80000"/>
              </a:lnSpc>
            </a:pPr>
            <a:r>
              <a:rPr lang="ja-JP" altLang="en-US" dirty="0"/>
              <a:t>　　</a:t>
            </a:r>
            <a:r>
              <a:rPr lang="en-US" altLang="ja-JP" dirty="0"/>
              <a:t>TEL:0566-55-4352</a:t>
            </a:r>
            <a:r>
              <a:rPr lang="ja-JP" altLang="en-US" dirty="0"/>
              <a:t>　</a:t>
            </a:r>
            <a:r>
              <a:rPr lang="en-US" altLang="ja-JP" dirty="0"/>
              <a:t>FAX:0566-27-5677</a:t>
            </a:r>
          </a:p>
          <a:p>
            <a:pPr algn="l">
              <a:lnSpc>
                <a:spcPct val="80000"/>
              </a:lnSpc>
            </a:pPr>
            <a:r>
              <a:rPr lang="ja-JP" altLang="en-US" dirty="0"/>
              <a:t>　　</a:t>
            </a:r>
            <a:r>
              <a:rPr lang="en-US" altLang="ja-JP" dirty="0" err="1"/>
              <a:t>MAIL:madoka.tsukasaki@chubu-renmei.com</a:t>
            </a:r>
            <a:endParaRPr lang="en-US" altLang="ja-JP" dirty="0"/>
          </a:p>
        </p:txBody>
      </p:sp>
      <p:sp>
        <p:nvSpPr>
          <p:cNvPr id="10" name="サブタイトル 2"/>
          <p:cNvSpPr>
            <a:spLocks noGrp="1"/>
          </p:cNvSpPr>
          <p:nvPr>
            <p:ph type="subTitle" idx="1"/>
          </p:nvPr>
        </p:nvSpPr>
        <p:spPr>
          <a:xfrm>
            <a:off x="109074" y="6316155"/>
            <a:ext cx="6632636" cy="1289368"/>
          </a:xfrm>
          <a:noFill/>
        </p:spPr>
        <p:txBody>
          <a:bodyPr>
            <a:noAutofit/>
          </a:bodyPr>
          <a:lstStyle/>
          <a:p>
            <a:pPr marL="360000" indent="-457200" algn="l">
              <a:lnSpc>
                <a:spcPct val="150000"/>
              </a:lnSpc>
            </a:pPr>
            <a:r>
              <a:rPr lang="ja-JP" altLang="en-US" dirty="0"/>
              <a:t>　・必要事項をご記入いただき、下記の問い合わせ先まで申請をお願いします。</a:t>
            </a:r>
            <a:endParaRPr lang="en-US" altLang="ja-JP" dirty="0"/>
          </a:p>
          <a:p>
            <a:pPr marL="360000" indent="-457200" algn="l">
              <a:lnSpc>
                <a:spcPct val="150000"/>
              </a:lnSpc>
            </a:pPr>
            <a:r>
              <a:rPr lang="ja-JP" altLang="en-US" dirty="0"/>
              <a:t>　・提出いただいた申請書について、大会事務局から個別に内容を確認する場合があります。</a:t>
            </a:r>
            <a:endParaRPr lang="en-US" altLang="ja-JP" dirty="0"/>
          </a:p>
          <a:p>
            <a:pPr marL="444500" indent="-444500" algn="l">
              <a:lnSpc>
                <a:spcPct val="150000"/>
              </a:lnSpc>
            </a:pPr>
            <a:r>
              <a:rPr lang="ja-JP" altLang="en-US" dirty="0"/>
              <a:t>　・上記申請書を印刷いただき、大会当日、報道受付に提出ください。</a:t>
            </a:r>
          </a:p>
          <a:p>
            <a:pPr algn="l">
              <a:lnSpc>
                <a:spcPts val="1100"/>
              </a:lnSpc>
            </a:pPr>
            <a:endParaRPr kumimoji="1" lang="ja-JP" altLang="en-US" dirty="0"/>
          </a:p>
        </p:txBody>
      </p:sp>
      <p:sp>
        <p:nvSpPr>
          <p:cNvPr id="3" name="テキスト ボックス 2">
            <a:extLst>
              <a:ext uri="{FF2B5EF4-FFF2-40B4-BE49-F238E27FC236}">
                <a16:creationId xmlns:a16="http://schemas.microsoft.com/office/drawing/2014/main" id="{35331F70-5513-0F66-C7CF-30E071044038}"/>
              </a:ext>
            </a:extLst>
          </p:cNvPr>
          <p:cNvSpPr txBox="1"/>
          <p:nvPr/>
        </p:nvSpPr>
        <p:spPr>
          <a:xfrm>
            <a:off x="2636912" y="2300996"/>
            <a:ext cx="3955318" cy="276999"/>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r>
              <a:rPr kumimoji="1" lang="zh-TW" altLang="ja-JP" sz="1200" b="0" i="0" kern="1200" dirty="0">
                <a:solidFill>
                  <a:srgbClr val="000000"/>
                </a:solidFill>
                <a:effectLst/>
                <a:latin typeface="メイリオ" panose="020B0604030504040204" pitchFamily="50" charset="-128"/>
                <a:ea typeface="メイリオ" panose="020B0604030504040204" pitchFamily="50" charset="-128"/>
              </a:rPr>
              <a:t>申請締切</a:t>
            </a:r>
            <a:r>
              <a:rPr kumimoji="1" lang="ja-JP" altLang="en-US" sz="1200" b="0" i="0" kern="1200" dirty="0">
                <a:solidFill>
                  <a:srgbClr val="000000"/>
                </a:solidFill>
                <a:effectLst/>
                <a:latin typeface="メイリオ" panose="020B0604030504040204" pitchFamily="50" charset="-128"/>
                <a:ea typeface="メイリオ" panose="020B0604030504040204" pitchFamily="50" charset="-128"/>
              </a:rPr>
              <a:t>　</a:t>
            </a:r>
            <a:r>
              <a:rPr lang="ja-JP" altLang="en-US" sz="1200" b="1" u="sng" dirty="0">
                <a:solidFill>
                  <a:srgbClr val="FF0000"/>
                </a:solidFill>
                <a:latin typeface="メイリオ" panose="020B0604030504040204" pitchFamily="50" charset="-128"/>
                <a:ea typeface="メイリオ" panose="020B0604030504040204" pitchFamily="50" charset="-128"/>
              </a:rPr>
              <a:t>１０</a:t>
            </a:r>
            <a:r>
              <a:rPr kumimoji="1" lang="zh-CN" altLang="ja-JP" sz="1200" b="1" i="0" u="sng" kern="1200" dirty="0">
                <a:solidFill>
                  <a:srgbClr val="FF0000"/>
                </a:solidFill>
                <a:effectLst/>
                <a:latin typeface="メイリオ" panose="020B0604030504040204" pitchFamily="50" charset="-128"/>
                <a:ea typeface="メイリオ" panose="020B0604030504040204" pitchFamily="50" charset="-128"/>
              </a:rPr>
              <a:t>月</a:t>
            </a:r>
            <a:r>
              <a:rPr kumimoji="1" lang="ja-JP" altLang="en-US" sz="1200" b="1" i="0" u="sng" kern="1200" dirty="0">
                <a:solidFill>
                  <a:srgbClr val="FF0000"/>
                </a:solidFill>
                <a:effectLst/>
                <a:latin typeface="メイリオ" panose="020B0604030504040204" pitchFamily="50" charset="-128"/>
                <a:ea typeface="メイリオ" panose="020B0604030504040204" pitchFamily="50" charset="-128"/>
              </a:rPr>
              <a:t>４</a:t>
            </a:r>
            <a:r>
              <a:rPr kumimoji="1" lang="zh-CN" altLang="ja-JP" sz="1200" b="1" i="0" u="sng" kern="1200" dirty="0">
                <a:solidFill>
                  <a:srgbClr val="FF0000"/>
                </a:solidFill>
                <a:effectLst/>
                <a:latin typeface="メイリオ" panose="020B0604030504040204" pitchFamily="50" charset="-128"/>
                <a:ea typeface="メイリオ" panose="020B0604030504040204" pitchFamily="50" charset="-128"/>
              </a:rPr>
              <a:t>日</a:t>
            </a:r>
            <a:r>
              <a:rPr lang="ja-JP" altLang="en-US" sz="1200" b="1" u="sng" dirty="0">
                <a:solidFill>
                  <a:srgbClr val="FF0000"/>
                </a:solidFill>
                <a:latin typeface="メイリオ" panose="020B0604030504040204" pitchFamily="50" charset="-128"/>
                <a:ea typeface="メイリオ" panose="020B0604030504040204" pitchFamily="50" charset="-128"/>
              </a:rPr>
              <a:t>（</a:t>
            </a:r>
            <a:r>
              <a:rPr kumimoji="1" lang="zh-CN" altLang="ja-JP" sz="1200" b="1" i="0" u="sng" kern="1200" dirty="0">
                <a:solidFill>
                  <a:srgbClr val="FF0000"/>
                </a:solidFill>
                <a:effectLst/>
                <a:latin typeface="メイリオ" panose="020B0604030504040204" pitchFamily="50" charset="-128"/>
                <a:ea typeface="メイリオ" panose="020B0604030504040204" pitchFamily="50" charset="-128"/>
              </a:rPr>
              <a:t>水</a:t>
            </a:r>
            <a:r>
              <a:rPr kumimoji="1" lang="ja-JP" altLang="en-US" sz="1200" b="1" i="0" u="sng" kern="1200" dirty="0">
                <a:solidFill>
                  <a:srgbClr val="FF0000"/>
                </a:solidFill>
                <a:effectLst/>
                <a:latin typeface="メイリオ" panose="020B0604030504040204" pitchFamily="50" charset="-128"/>
                <a:ea typeface="メイリオ" panose="020B0604030504040204" pitchFamily="50" charset="-128"/>
              </a:rPr>
              <a:t>）</a:t>
            </a:r>
            <a:r>
              <a:rPr kumimoji="1" lang="zh-CN" altLang="ja-JP" sz="1200" b="1" i="0" u="sng" kern="1200" dirty="0">
                <a:solidFill>
                  <a:srgbClr val="FF0000"/>
                </a:solidFill>
                <a:effectLst/>
                <a:latin typeface="メイリオ" panose="020B0604030504040204" pitchFamily="50" charset="-128"/>
                <a:ea typeface="メイリオ" panose="020B0604030504040204" pitchFamily="50" charset="-128"/>
              </a:rPr>
              <a:t> １</a:t>
            </a:r>
            <a:r>
              <a:rPr kumimoji="1" lang="ja-JP" altLang="en-US" sz="1200" b="1" i="0" u="sng" kern="1200" dirty="0">
                <a:solidFill>
                  <a:srgbClr val="FF0000"/>
                </a:solidFill>
                <a:effectLst/>
                <a:latin typeface="メイリオ" panose="020B0604030504040204" pitchFamily="50" charset="-128"/>
                <a:ea typeface="メイリオ" panose="020B0604030504040204" pitchFamily="50" charset="-128"/>
              </a:rPr>
              <a:t>７</a:t>
            </a:r>
            <a:r>
              <a:rPr kumimoji="1" lang="zh-CN" altLang="ja-JP" sz="1200" b="1" i="0" u="sng" kern="1200" dirty="0">
                <a:solidFill>
                  <a:srgbClr val="FF0000"/>
                </a:solidFill>
                <a:effectLst/>
                <a:latin typeface="メイリオ" panose="020B0604030504040204" pitchFamily="50" charset="-128"/>
                <a:ea typeface="メイリオ" panose="020B0604030504040204" pitchFamily="50" charset="-128"/>
              </a:rPr>
              <a:t>：００必着</a:t>
            </a:r>
            <a:endParaRPr lang="ja-JP" altLang="ja-JP" sz="1200" dirty="0">
              <a:effectLst/>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0688396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3935</TotalTime>
  <Words>889</Words>
  <Application>Microsoft Office PowerPoint</Application>
  <PresentationFormat>A4 210 x 297 mm</PresentationFormat>
  <Paragraphs>109</Paragraphs>
  <Slides>5</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vt:i4>
      </vt:variant>
    </vt:vector>
  </HeadingPairs>
  <TitlesOfParts>
    <vt:vector size="11" baseType="lpstr">
      <vt:lpstr>Meiryo UI</vt:lpstr>
      <vt:lpstr>メイリオ</vt:lpstr>
      <vt:lpstr>Arial</vt:lpstr>
      <vt:lpstr>Calibri</vt:lpstr>
      <vt:lpstr>Century</vt:lpstr>
      <vt:lpstr>Office テーマ</vt:lpstr>
      <vt:lpstr>第２４回 中部実業団陸上競技選手権大会 兼　多治見フェスティバル  取材要項 （報道機関用）  －申請書に記入される前に、本要項を必ずご一読ください－</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Shohei KAWAKAMI</dc:creator>
  <cp:lastModifiedBy>Kiyoko Miura</cp:lastModifiedBy>
  <cp:revision>410</cp:revision>
  <cp:lastPrinted>2023-09-28T07:55:12Z</cp:lastPrinted>
  <dcterms:created xsi:type="dcterms:W3CDTF">2013-06-03T08:39:03Z</dcterms:created>
  <dcterms:modified xsi:type="dcterms:W3CDTF">2023-09-29T01:19:31Z</dcterms:modified>
</cp:coreProperties>
</file>