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7" r:id="rId3"/>
    <p:sldId id="264" r:id="rId4"/>
    <p:sldId id="269" r:id="rId5"/>
    <p:sldId id="260" r:id="rId6"/>
  </p:sldIdLst>
  <p:sldSz cx="6858000" cy="9906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21" userDrawn="1">
          <p15:clr>
            <a:srgbClr val="A4A3A4"/>
          </p15:clr>
        </p15:guide>
        <p15:guide id="2" pos="2160" userDrawn="1">
          <p15:clr>
            <a:srgbClr val="A4A3A4"/>
          </p15:clr>
        </p15:guide>
        <p15:guide id="3" orient="horz" pos="35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91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11" autoAdjust="0"/>
    <p:restoredTop sz="94660"/>
  </p:normalViewPr>
  <p:slideViewPr>
    <p:cSldViewPr showGuides="1">
      <p:cViewPr varScale="1">
        <p:scale>
          <a:sx n="73" d="100"/>
          <a:sy n="73" d="100"/>
        </p:scale>
        <p:origin x="368" y="44"/>
      </p:cViewPr>
      <p:guideLst>
        <p:guide orient="horz" pos="2621"/>
        <p:guide pos="2160"/>
        <p:guide orient="horz" pos="3596"/>
      </p:guideLst>
    </p:cSldViewPr>
  </p:slideViewPr>
  <p:notesTextViewPr>
    <p:cViewPr>
      <p:scale>
        <a:sx n="1" d="1"/>
        <a:sy n="1" d="1"/>
      </p:scale>
      <p:origin x="0" y="0"/>
    </p:cViewPr>
  </p:notesTextViewPr>
  <p:sorterViewPr>
    <p:cViewPr>
      <p:scale>
        <a:sx n="210" d="100"/>
        <a:sy n="21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4306737" cy="340306"/>
          </a:xfrm>
          <a:prstGeom prst="rect">
            <a:avLst/>
          </a:prstGeom>
        </p:spPr>
        <p:txBody>
          <a:bodyPr vert="horz" lIns="91397" tIns="45699" rIns="91397" bIns="4569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7" y="2"/>
            <a:ext cx="4306737" cy="340306"/>
          </a:xfrm>
          <a:prstGeom prst="rect">
            <a:avLst/>
          </a:prstGeom>
        </p:spPr>
        <p:txBody>
          <a:bodyPr vert="horz" lIns="91397" tIns="45699" rIns="91397" bIns="45699" rtlCol="0"/>
          <a:lstStyle>
            <a:lvl1pPr algn="r">
              <a:defRPr sz="1200"/>
            </a:lvl1pPr>
          </a:lstStyle>
          <a:p>
            <a:fld id="{A64189A0-D388-1C40-A038-E41620BEBFAB}" type="datetime1">
              <a:rPr kumimoji="1" lang="ja-JP" altLang="en-US" smtClean="0"/>
              <a:pPr/>
              <a:t>2022/9/29</a:t>
            </a:fld>
            <a:endParaRPr kumimoji="1" lang="ja-JP" altLang="en-US"/>
          </a:p>
        </p:txBody>
      </p:sp>
      <p:sp>
        <p:nvSpPr>
          <p:cNvPr id="4" name="フッター プレースホルダー 3"/>
          <p:cNvSpPr>
            <a:spLocks noGrp="1"/>
          </p:cNvSpPr>
          <p:nvPr>
            <p:ph type="ftr" sz="quarter" idx="2"/>
          </p:nvPr>
        </p:nvSpPr>
        <p:spPr>
          <a:xfrm>
            <a:off x="4" y="6465808"/>
            <a:ext cx="4306737" cy="340305"/>
          </a:xfrm>
          <a:prstGeom prst="rect">
            <a:avLst/>
          </a:prstGeom>
        </p:spPr>
        <p:txBody>
          <a:bodyPr vert="horz" lIns="91397" tIns="45699" rIns="91397" bIns="4569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7" y="6465808"/>
            <a:ext cx="4306737" cy="340305"/>
          </a:xfrm>
          <a:prstGeom prst="rect">
            <a:avLst/>
          </a:prstGeom>
        </p:spPr>
        <p:txBody>
          <a:bodyPr vert="horz" lIns="91397" tIns="45699" rIns="91397" bIns="45699" rtlCol="0" anchor="b"/>
          <a:lstStyle>
            <a:lvl1pPr algn="r">
              <a:defRPr sz="1200"/>
            </a:lvl1pPr>
          </a:lstStyle>
          <a:p>
            <a:fld id="{B2694440-C4AF-3F4F-9B8A-C8418EC3F9BC}" type="slidenum">
              <a:rPr kumimoji="1" lang="ja-JP" altLang="en-US" smtClean="0"/>
              <a:pPr/>
              <a:t>‹#›</a:t>
            </a:fld>
            <a:endParaRPr kumimoji="1" lang="ja-JP" altLang="en-US"/>
          </a:p>
        </p:txBody>
      </p:sp>
    </p:spTree>
    <p:extLst>
      <p:ext uri="{BB962C8B-B14F-4D97-AF65-F5344CB8AC3E}">
        <p14:creationId xmlns:p14="http://schemas.microsoft.com/office/powerpoint/2010/main" val="4053484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047" cy="341543"/>
          </a:xfrm>
          <a:prstGeom prst="rect">
            <a:avLst/>
          </a:prstGeom>
        </p:spPr>
        <p:txBody>
          <a:bodyPr vert="horz" lIns="92292" tIns="46145" rIns="92292" bIns="46145"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4" y="2"/>
            <a:ext cx="4307047" cy="341543"/>
          </a:xfrm>
          <a:prstGeom prst="rect">
            <a:avLst/>
          </a:prstGeom>
        </p:spPr>
        <p:txBody>
          <a:bodyPr vert="horz" lIns="92292" tIns="46145" rIns="92292" bIns="46145" rtlCol="0"/>
          <a:lstStyle>
            <a:lvl1pPr algn="r">
              <a:defRPr sz="1300"/>
            </a:lvl1pPr>
          </a:lstStyle>
          <a:p>
            <a:fld id="{0CCAFB02-77E3-5246-990E-8D2D380AA016}" type="datetime1">
              <a:rPr kumimoji="1" lang="ja-JP" altLang="en-US" smtClean="0"/>
              <a:pPr/>
              <a:t>2022/9/29</a:t>
            </a:fld>
            <a:endParaRPr kumimoji="1" lang="ja-JP" altLang="en-US"/>
          </a:p>
        </p:txBody>
      </p:sp>
      <p:sp>
        <p:nvSpPr>
          <p:cNvPr id="4" name="スライド イメージ プレースホルダー 3"/>
          <p:cNvSpPr>
            <a:spLocks noGrp="1" noRot="1" noChangeAspect="1"/>
          </p:cNvSpPr>
          <p:nvPr>
            <p:ph type="sldImg" idx="2"/>
          </p:nvPr>
        </p:nvSpPr>
        <p:spPr>
          <a:xfrm>
            <a:off x="4175125" y="850900"/>
            <a:ext cx="1589088" cy="2297113"/>
          </a:xfrm>
          <a:prstGeom prst="rect">
            <a:avLst/>
          </a:prstGeom>
          <a:noFill/>
          <a:ln w="12700">
            <a:solidFill>
              <a:prstClr val="black"/>
            </a:solidFill>
          </a:ln>
        </p:spPr>
        <p:txBody>
          <a:bodyPr vert="horz" lIns="92292" tIns="46145" rIns="92292" bIns="46145" rtlCol="0" anchor="ctr"/>
          <a:lstStyle/>
          <a:p>
            <a:endParaRPr lang="ja-JP" altLang="en-US"/>
          </a:p>
        </p:txBody>
      </p:sp>
      <p:sp>
        <p:nvSpPr>
          <p:cNvPr id="5" name="ノート プレースホルダー 4"/>
          <p:cNvSpPr>
            <a:spLocks noGrp="1"/>
          </p:cNvSpPr>
          <p:nvPr>
            <p:ph type="body" sz="quarter" idx="3"/>
          </p:nvPr>
        </p:nvSpPr>
        <p:spPr>
          <a:xfrm>
            <a:off x="993935" y="3275967"/>
            <a:ext cx="7951470" cy="2680335"/>
          </a:xfrm>
          <a:prstGeom prst="rect">
            <a:avLst/>
          </a:prstGeom>
        </p:spPr>
        <p:txBody>
          <a:bodyPr vert="horz" lIns="92292" tIns="46145" rIns="92292" bIns="461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65662"/>
            <a:ext cx="4307047" cy="341542"/>
          </a:xfrm>
          <a:prstGeom prst="rect">
            <a:avLst/>
          </a:prstGeom>
        </p:spPr>
        <p:txBody>
          <a:bodyPr vert="horz" lIns="92292" tIns="46145" rIns="92292" bIns="4614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4" y="6465662"/>
            <a:ext cx="4307047" cy="341542"/>
          </a:xfrm>
          <a:prstGeom prst="rect">
            <a:avLst/>
          </a:prstGeom>
        </p:spPr>
        <p:txBody>
          <a:bodyPr vert="horz" lIns="92292" tIns="46145" rIns="92292" bIns="46145" rtlCol="0" anchor="b"/>
          <a:lstStyle>
            <a:lvl1pPr algn="r">
              <a:defRPr sz="1300"/>
            </a:lvl1pPr>
          </a:lstStyle>
          <a:p>
            <a:fld id="{7C21D170-FA0C-41EC-B387-DB6B67202638}" type="slidenum">
              <a:rPr kumimoji="1" lang="ja-JP" altLang="en-US" smtClean="0"/>
              <a:pPr/>
              <a:t>‹#›</a:t>
            </a:fld>
            <a:endParaRPr kumimoji="1" lang="ja-JP" altLang="en-US"/>
          </a:p>
        </p:txBody>
      </p:sp>
    </p:spTree>
    <p:extLst>
      <p:ext uri="{BB962C8B-B14F-4D97-AF65-F5344CB8AC3E}">
        <p14:creationId xmlns:p14="http://schemas.microsoft.com/office/powerpoint/2010/main" val="5977599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21D170-FA0C-41EC-B387-DB6B67202638}" type="slidenum">
              <a:rPr kumimoji="1" lang="ja-JP" altLang="en-US" smtClean="0"/>
              <a:pPr/>
              <a:t>1</a:t>
            </a:fld>
            <a:endParaRPr kumimoji="1" lang="ja-JP" altLang="en-US"/>
          </a:p>
        </p:txBody>
      </p:sp>
    </p:spTree>
    <p:extLst>
      <p:ext uri="{BB962C8B-B14F-4D97-AF65-F5344CB8AC3E}">
        <p14:creationId xmlns:p14="http://schemas.microsoft.com/office/powerpoint/2010/main" val="103501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ctr">
            <a:normAutofit/>
          </a:bodyPr>
          <a:lstStyle>
            <a:lvl1pPr algn="ctr">
              <a:defRPr sz="2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12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A44B4A9D-8548-4249-B362-3A9C5846615A}" type="datetime1">
              <a:rPr kumimoji="1" lang="ja-JP" altLang="en-US" smtClean="0"/>
              <a:t>2022/9/29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212820-26CD-45F1-B203-A8A1E93F7108}" type="slidenum">
              <a:rPr kumimoji="1" lang="ja-JP" altLang="en-US" smtClean="0"/>
              <a:pPr/>
              <a:t>‹#›</a:t>
            </a:fld>
            <a:endParaRPr kumimoji="1" lang="ja-JP" altLang="en-US"/>
          </a:p>
        </p:txBody>
      </p:sp>
    </p:spTree>
    <p:extLst>
      <p:ext uri="{BB962C8B-B14F-4D97-AF65-F5344CB8AC3E}">
        <p14:creationId xmlns:p14="http://schemas.microsoft.com/office/powerpoint/2010/main" val="21854176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3966586-690E-4126-B8E0-BF617CEF70BE}" type="datetime1">
              <a:rPr kumimoji="1" lang="ja-JP" altLang="en-US" smtClean="0"/>
              <a:t>2022/9/29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157192" y="9417496"/>
            <a:ext cx="154305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1212820-26CD-45F1-B203-A8A1E93F7108}" type="slidenum">
              <a:rPr lang="ja-JP" altLang="en-US" smtClean="0"/>
              <a:pPr/>
              <a:t>‹#›</a:t>
            </a:fld>
            <a:endParaRPr lang="ja-JP" altLang="en-US" dirty="0"/>
          </a:p>
        </p:txBody>
      </p:sp>
    </p:spTree>
    <p:extLst>
      <p:ext uri="{BB962C8B-B14F-4D97-AF65-F5344CB8AC3E}">
        <p14:creationId xmlns:p14="http://schemas.microsoft.com/office/powerpoint/2010/main" val="25854874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200" kern="1200">
          <a:solidFill>
            <a:schemeClr val="tx1"/>
          </a:solidFill>
          <a:latin typeface="+mn-ea"/>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ifu-riku.com/result/Record/sokuhou/tt.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9000" y="2360712"/>
            <a:ext cx="6120000" cy="3960440"/>
          </a:xfrm>
        </p:spPr>
        <p:txBody>
          <a:bodyPr anchor="ctr"/>
          <a:lstStyle/>
          <a:p>
            <a:r>
              <a:rPr lang="ja-JP" altLang="en-US" dirty="0">
                <a:effectLst>
                  <a:outerShdw blurRad="38100" dist="38100" dir="2700000" algn="tl">
                    <a:srgbClr val="000000">
                      <a:alpha val="43137"/>
                    </a:srgbClr>
                  </a:outerShdw>
                </a:effectLst>
                <a:latin typeface="+mn-ea"/>
                <a:ea typeface="+mn-ea"/>
              </a:rPr>
              <a:t>第２３回</a:t>
            </a:r>
            <a:br>
              <a:rPr lang="en-US" altLang="ja-JP" dirty="0">
                <a:effectLst>
                  <a:outerShdw blurRad="38100" dist="38100" dir="2700000" algn="tl">
                    <a:srgbClr val="000000">
                      <a:alpha val="43137"/>
                    </a:srgbClr>
                  </a:outerShdw>
                </a:effectLst>
                <a:latin typeface="+mn-ea"/>
                <a:ea typeface="+mn-ea"/>
              </a:rPr>
            </a:br>
            <a:r>
              <a:rPr lang="ja-JP" altLang="en-US" dirty="0">
                <a:effectLst>
                  <a:outerShdw blurRad="38100" dist="38100" dir="2700000" algn="tl">
                    <a:srgbClr val="000000">
                      <a:alpha val="43137"/>
                    </a:srgbClr>
                  </a:outerShdw>
                </a:effectLst>
                <a:latin typeface="+mn-ea"/>
                <a:ea typeface="+mn-ea"/>
              </a:rPr>
              <a:t>中部実業団陸上競技選手権大会</a:t>
            </a:r>
            <a:br>
              <a:rPr lang="en-US" altLang="ja-JP" dirty="0">
                <a:effectLst>
                  <a:outerShdw blurRad="38100" dist="38100" dir="2700000" algn="tl">
                    <a:srgbClr val="000000">
                      <a:alpha val="43137"/>
                    </a:srgbClr>
                  </a:outerShdw>
                </a:effectLst>
                <a:latin typeface="+mn-ea"/>
                <a:ea typeface="+mn-ea"/>
              </a:rPr>
            </a:br>
            <a:r>
              <a:rPr lang="ja-JP" altLang="en-US" dirty="0">
                <a:effectLst>
                  <a:outerShdw blurRad="38100" dist="38100" dir="2700000" algn="tl">
                    <a:srgbClr val="000000">
                      <a:alpha val="43137"/>
                    </a:srgbClr>
                  </a:outerShdw>
                </a:effectLst>
                <a:latin typeface="+mn-ea"/>
                <a:ea typeface="+mn-ea"/>
              </a:rPr>
              <a:t>兼　多治見フェスティバル</a:t>
            </a:r>
            <a:br>
              <a:rPr lang="en-US" altLang="ja-JP" dirty="0">
                <a:latin typeface="+mn-ea"/>
                <a:ea typeface="+mn-ea"/>
              </a:rPr>
            </a:br>
            <a:br>
              <a:rPr lang="en-US" altLang="ja-JP" dirty="0">
                <a:latin typeface="+mn-ea"/>
                <a:ea typeface="+mn-ea"/>
              </a:rPr>
            </a:br>
            <a:br>
              <a:rPr lang="en-US" altLang="ja-JP" dirty="0">
                <a:latin typeface="+mn-ea"/>
                <a:ea typeface="+mn-ea"/>
              </a:rPr>
            </a:br>
            <a:r>
              <a:rPr lang="ja-JP" altLang="en-US" sz="4800" dirty="0">
                <a:effectLst>
                  <a:outerShdw blurRad="38100" dist="38100" dir="2700000" algn="tl">
                    <a:srgbClr val="000000">
                      <a:alpha val="43137"/>
                    </a:srgbClr>
                  </a:outerShdw>
                </a:effectLst>
                <a:latin typeface="+mn-ea"/>
                <a:ea typeface="+mn-ea"/>
              </a:rPr>
              <a:t>取材要項</a:t>
            </a:r>
            <a:br>
              <a:rPr lang="en-US" altLang="ja-JP" dirty="0">
                <a:effectLst>
                  <a:outerShdw blurRad="38100" dist="38100" dir="2700000" algn="tl">
                    <a:srgbClr val="000000">
                      <a:alpha val="43137"/>
                    </a:srgbClr>
                  </a:outerShdw>
                </a:effectLst>
                <a:latin typeface="+mn-ea"/>
                <a:ea typeface="+mn-ea"/>
              </a:rPr>
            </a:br>
            <a:br>
              <a:rPr lang="en-US" altLang="ja-JP" dirty="0">
                <a:effectLst>
                  <a:outerShdw blurRad="38100" dist="38100" dir="2700000" algn="tl">
                    <a:srgbClr val="000000">
                      <a:alpha val="43137"/>
                    </a:srgbClr>
                  </a:outerShdw>
                </a:effectLst>
                <a:latin typeface="+mn-ea"/>
                <a:ea typeface="+mn-ea"/>
              </a:rPr>
            </a:br>
            <a:r>
              <a:rPr lang="ja-JP" altLang="en-US" sz="1600" dirty="0">
                <a:latin typeface="+mn-ea"/>
              </a:rPr>
              <a:t>－</a:t>
            </a:r>
            <a:r>
              <a:rPr lang="ja-JP" altLang="en-US" sz="1600" dirty="0">
                <a:latin typeface="+mn-ea"/>
                <a:ea typeface="+mn-ea"/>
              </a:rPr>
              <a:t>申請書に記入される前に、本要項を必ずご一読ください－</a:t>
            </a:r>
            <a:endParaRPr kumimoji="1" lang="ja-JP" altLang="en-US" sz="1600" dirty="0">
              <a:latin typeface="+mn-ea"/>
              <a:ea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2985522581"/>
              </p:ext>
            </p:extLst>
          </p:nvPr>
        </p:nvGraphicFramePr>
        <p:xfrm>
          <a:off x="908720" y="6573180"/>
          <a:ext cx="5148572" cy="2124236"/>
        </p:xfrm>
        <a:graphic>
          <a:graphicData uri="http://schemas.openxmlformats.org/drawingml/2006/table">
            <a:tbl>
              <a:tblPr firstRow="1" bandRow="1">
                <a:tableStyleId>{2D5ABB26-0587-4C30-8999-92F81FD0307C}</a:tableStyleId>
              </a:tblPr>
              <a:tblGrid>
                <a:gridCol w="1476453">
                  <a:extLst>
                    <a:ext uri="{9D8B030D-6E8A-4147-A177-3AD203B41FA5}">
                      <a16:colId xmlns:a16="http://schemas.microsoft.com/office/drawing/2014/main" val="20000"/>
                    </a:ext>
                  </a:extLst>
                </a:gridCol>
                <a:gridCol w="3672119">
                  <a:extLst>
                    <a:ext uri="{9D8B030D-6E8A-4147-A177-3AD203B41FA5}">
                      <a16:colId xmlns:a16="http://schemas.microsoft.com/office/drawing/2014/main" val="20001"/>
                    </a:ext>
                  </a:extLst>
                </a:gridCol>
              </a:tblGrid>
              <a:tr h="401235">
                <a:tc>
                  <a:txBody>
                    <a:bodyPr/>
                    <a:lstStyle/>
                    <a:p>
                      <a:pPr algn="dist"/>
                      <a:r>
                        <a:rPr kumimoji="1" lang="ja-JP" altLang="en-US" sz="1200" dirty="0"/>
                        <a:t>大会日程</a:t>
                      </a:r>
                    </a:p>
                  </a:txBody>
                  <a:tcPr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２０２２年１０月８日</a:t>
                      </a:r>
                      <a:r>
                        <a:rPr kumimoji="1" lang="en-US" altLang="ja-JP" sz="1200" dirty="0"/>
                        <a:t>(</a:t>
                      </a:r>
                      <a:r>
                        <a:rPr kumimoji="1" lang="ja-JP" altLang="en-US" sz="1200" dirty="0"/>
                        <a:t>土</a:t>
                      </a:r>
                      <a:r>
                        <a:rPr kumimoji="1" lang="en-US" altLang="ja-JP" sz="1200" dirty="0"/>
                        <a:t>) 〜</a:t>
                      </a:r>
                      <a:r>
                        <a:rPr kumimoji="1" lang="ja-JP" altLang="en-US" sz="1200" dirty="0"/>
                        <a:t>９日</a:t>
                      </a:r>
                      <a:r>
                        <a:rPr kumimoji="1" lang="en-US" altLang="ja-JP" sz="1200" dirty="0"/>
                        <a:t>(</a:t>
                      </a:r>
                      <a:r>
                        <a:rPr kumimoji="1" lang="ja-JP" altLang="en-US" sz="1200" dirty="0"/>
                        <a:t>日</a:t>
                      </a:r>
                      <a:r>
                        <a:rPr kumimoji="1" lang="en-US" altLang="ja-JP" sz="1200" dirty="0"/>
                        <a:t>)</a:t>
                      </a:r>
                    </a:p>
                  </a:txBody>
                  <a:tcPr anchor="ctr">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85250">
                <a:tc>
                  <a:txBody>
                    <a:bodyPr/>
                    <a:lstStyle/>
                    <a:p>
                      <a:pPr algn="dist"/>
                      <a:r>
                        <a:rPr kumimoji="1" lang="ja-JP" altLang="en-US" sz="1200" dirty="0"/>
                        <a:t>大会会場</a:t>
                      </a:r>
                    </a:p>
                  </a:txBody>
                  <a:tcPr anchor="ctr">
                    <a:lnL w="12700" cap="flat" cmpd="sng" algn="ctr">
                      <a:solidFill>
                        <a:schemeClr val="tx1"/>
                      </a:solidFill>
                      <a:prstDash val="solid"/>
                      <a:round/>
                      <a:headEnd type="none" w="med" len="med"/>
                      <a:tailEnd type="none" w="med" len="med"/>
                    </a:lnL>
                    <a:lnT w="19050" cap="flat" cmpd="sng" algn="ctr">
                      <a:noFill/>
                      <a:prstDash val="solid"/>
                      <a:round/>
                      <a:headEnd type="none" w="med" len="med"/>
                      <a:tailEnd type="none" w="med" len="med"/>
                    </a:lnT>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baseline="0" dirty="0"/>
                        <a:t>多治見市運動公園星ケ台競技場</a:t>
                      </a:r>
                      <a:endParaRPr kumimoji="1" lang="en-US" altLang="ja-JP" sz="1200" baseline="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401235">
                <a:tc>
                  <a:txBody>
                    <a:bodyPr/>
                    <a:lstStyle/>
                    <a:p>
                      <a:pPr algn="dist"/>
                      <a:r>
                        <a:rPr kumimoji="1" lang="ja-JP" altLang="en-US" sz="1200" dirty="0"/>
                        <a:t>取材申請締切</a:t>
                      </a:r>
                    </a:p>
                  </a:txBody>
                  <a:tcPr anchor="ctr">
                    <a:lnL w="12700" cap="flat" cmpd="sng" algn="ctr">
                      <a:solidFill>
                        <a:schemeClr val="tx1"/>
                      </a:solidFill>
                      <a:prstDash val="solid"/>
                      <a:round/>
                      <a:headEnd type="none" w="med" len="med"/>
                      <a:tailEnd type="none" w="med" len="med"/>
                    </a:ln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u="sng" dirty="0"/>
                        <a:t>２０２２年１０月５日（水）１７：００必着</a:t>
                      </a:r>
                      <a:endParaRPr kumimoji="1" lang="en-US" altLang="ja-JP" sz="1200" u="sng"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836516">
                <a:tc>
                  <a:txBody>
                    <a:bodyPr/>
                    <a:lstStyle/>
                    <a:p>
                      <a:pPr algn="dist"/>
                      <a:r>
                        <a:rPr kumimoji="1" lang="ja-JP" altLang="en-US" sz="1200" dirty="0"/>
                        <a:t>報道受付時間</a:t>
                      </a:r>
                      <a:endParaRPr kumimoji="1" lang="en-US" altLang="ja-JP" sz="1200" dirty="0"/>
                    </a:p>
                    <a:p>
                      <a:pPr algn="dist"/>
                      <a:endParaRPr kumimoji="1" lang="en-US" altLang="ja-JP" sz="1200" dirty="0"/>
                    </a:p>
                    <a:p>
                      <a:pPr algn="dist"/>
                      <a:endParaRPr kumimoji="1" lang="ja-JP" altLang="en-US" sz="1200"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１０</a:t>
                      </a:r>
                      <a:r>
                        <a:rPr kumimoji="1" lang="ja-JP" altLang="is-IS" sz="1200" kern="1200" dirty="0">
                          <a:solidFill>
                            <a:schemeClr val="tx1"/>
                          </a:solidFill>
                          <a:effectLst/>
                          <a:latin typeface="+mn-lt"/>
                          <a:ea typeface="+mn-ea"/>
                          <a:cs typeface="+mn-cs"/>
                        </a:rPr>
                        <a:t>月</a:t>
                      </a:r>
                      <a:r>
                        <a:rPr kumimoji="1" lang="ja-JP" altLang="en-US" sz="1200" kern="1200" dirty="0">
                          <a:solidFill>
                            <a:schemeClr val="tx1"/>
                          </a:solidFill>
                          <a:effectLst/>
                          <a:latin typeface="+mn-lt"/>
                          <a:ea typeface="+mn-ea"/>
                          <a:cs typeface="+mn-cs"/>
                        </a:rPr>
                        <a:t>８</a:t>
                      </a:r>
                      <a:r>
                        <a:rPr kumimoji="1" lang="ja-JP" altLang="is-I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土</a:t>
                      </a:r>
                      <a:r>
                        <a:rPr kumimoji="1" lang="is-IS" altLang="ja-JP" sz="1200" kern="1200" dirty="0">
                          <a:solidFill>
                            <a:schemeClr val="tx1"/>
                          </a:solidFill>
                          <a:effectLst/>
                          <a:latin typeface="+mn-lt"/>
                          <a:ea typeface="+mn-ea"/>
                          <a:cs typeface="+mn-cs"/>
                        </a:rPr>
                        <a:t>) </a:t>
                      </a:r>
                      <a:r>
                        <a:rPr kumimoji="1" lang="ja-JP" altLang="en-US" sz="1200" kern="1200" dirty="0">
                          <a:solidFill>
                            <a:schemeClr val="tx1"/>
                          </a:solidFill>
                          <a:effectLst/>
                          <a:latin typeface="+mn-lt"/>
                          <a:ea typeface="+mn-ea"/>
                          <a:cs typeface="+mn-cs"/>
                        </a:rPr>
                        <a:t>１５</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００</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（予定）</a:t>
                      </a:r>
                      <a:endParaRPr kumimoji="1" lang="is-IS" altLang="ja-JP" sz="1200" kern="1200" dirty="0">
                        <a:solidFill>
                          <a:schemeClr val="tx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１０</a:t>
                      </a:r>
                      <a:r>
                        <a:rPr kumimoji="1" lang="ja-JP" altLang="is-IS" sz="1200" kern="1200" dirty="0">
                          <a:solidFill>
                            <a:schemeClr val="tx1"/>
                          </a:solidFill>
                          <a:effectLst/>
                          <a:latin typeface="+mn-lt"/>
                          <a:ea typeface="+mn-ea"/>
                          <a:cs typeface="+mn-cs"/>
                        </a:rPr>
                        <a:t>月</a:t>
                      </a:r>
                      <a:r>
                        <a:rPr kumimoji="1" lang="ja-JP" altLang="en-US" sz="1200" kern="1200" dirty="0">
                          <a:solidFill>
                            <a:schemeClr val="tx1"/>
                          </a:solidFill>
                          <a:effectLst/>
                          <a:latin typeface="+mn-lt"/>
                          <a:ea typeface="+mn-ea"/>
                          <a:cs typeface="+mn-cs"/>
                        </a:rPr>
                        <a:t>９</a:t>
                      </a:r>
                      <a:r>
                        <a:rPr kumimoji="1" lang="ja-JP" altLang="is-I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 </a:t>
                      </a:r>
                      <a:r>
                        <a:rPr kumimoji="1" lang="ja-JP" altLang="en-US" sz="1200" kern="1200" dirty="0">
                          <a:solidFill>
                            <a:schemeClr val="tx1"/>
                          </a:solidFill>
                          <a:effectLst/>
                          <a:latin typeface="+mn-lt"/>
                          <a:ea typeface="+mn-ea"/>
                          <a:cs typeface="+mn-cs"/>
                        </a:rPr>
                        <a:t>８</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００</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（予定）</a:t>
                      </a:r>
                      <a:br>
                        <a:rPr kumimoji="1" lang="is-IS" altLang="ja-JP" sz="1200" kern="1200" dirty="0">
                          <a:solidFill>
                            <a:schemeClr val="tx1"/>
                          </a:solidFill>
                          <a:effectLst/>
                          <a:latin typeface="+mn-lt"/>
                          <a:ea typeface="+mn-ea"/>
                          <a:cs typeface="+mn-cs"/>
                        </a:rPr>
                      </a:br>
                      <a:endParaRPr kumimoji="1" lang="en-US" altLang="ja-JP" sz="12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スライド番号プレースホルダー 2">
            <a:extLst>
              <a:ext uri="{FF2B5EF4-FFF2-40B4-BE49-F238E27FC236}">
                <a16:creationId xmlns:a16="http://schemas.microsoft.com/office/drawing/2014/main" id="{6D806FBA-9193-4AF3-885B-48002E58BA21}"/>
              </a:ext>
            </a:extLst>
          </p:cNvPr>
          <p:cNvSpPr>
            <a:spLocks noGrp="1"/>
          </p:cNvSpPr>
          <p:nvPr>
            <p:ph type="sldNum" sz="quarter" idx="12"/>
          </p:nvPr>
        </p:nvSpPr>
        <p:spPr/>
        <p:txBody>
          <a:bodyPr/>
          <a:lstStyle/>
          <a:p>
            <a:fld id="{91212820-26CD-45F1-B203-A8A1E93F7108}" type="slidenum">
              <a:rPr kumimoji="1" lang="ja-JP" altLang="en-US" smtClean="0"/>
              <a:pPr/>
              <a:t>1</a:t>
            </a:fld>
            <a:endParaRPr kumimoji="1" lang="ja-JP" altLang="en-US"/>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103" y="740532"/>
            <a:ext cx="2377794" cy="1631371"/>
          </a:xfrm>
          <a:prstGeom prst="rect">
            <a:avLst/>
          </a:prstGeom>
        </p:spPr>
      </p:pic>
    </p:spTree>
    <p:extLst>
      <p:ext uri="{BB962C8B-B14F-4D97-AF65-F5344CB8AC3E}">
        <p14:creationId xmlns:p14="http://schemas.microsoft.com/office/powerpoint/2010/main" val="1832797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89000" y="474000"/>
            <a:ext cx="6480000" cy="8655464"/>
          </a:xfrm>
          <a:noFill/>
          <a:ln>
            <a:noFill/>
          </a:ln>
        </p:spPr>
        <p:txBody>
          <a:bodyPr>
            <a:noAutofit/>
          </a:bodyPr>
          <a:lstStyle/>
          <a:p>
            <a:pPr algn="l">
              <a:lnSpc>
                <a:spcPts val="1100"/>
              </a:lnSpc>
            </a:pPr>
            <a:r>
              <a:rPr lang="ja-JP" altLang="en-US" dirty="0"/>
              <a:t>報道各位</a:t>
            </a:r>
          </a:p>
          <a:p>
            <a:pPr>
              <a:lnSpc>
                <a:spcPts val="1100"/>
              </a:lnSpc>
            </a:pPr>
            <a:endParaRPr lang="en-US" altLang="ja-JP" dirty="0"/>
          </a:p>
          <a:p>
            <a:pPr>
              <a:lnSpc>
                <a:spcPts val="1100"/>
              </a:lnSpc>
            </a:pPr>
            <a:endParaRPr lang="en-US" altLang="ja-JP" dirty="0"/>
          </a:p>
          <a:p>
            <a:pPr>
              <a:lnSpc>
                <a:spcPts val="1100"/>
              </a:lnSpc>
            </a:pPr>
            <a:r>
              <a:rPr lang="ja-JP" altLang="en-US" sz="1800" u="sng" dirty="0"/>
              <a:t>報道取材に関するお願い</a:t>
            </a:r>
            <a:endParaRPr lang="en-US" altLang="ja-JP" sz="1800" u="sng" dirty="0"/>
          </a:p>
          <a:p>
            <a:pPr>
              <a:lnSpc>
                <a:spcPts val="1100"/>
              </a:lnSpc>
            </a:pPr>
            <a:endParaRPr lang="en-US" altLang="ja-JP" sz="700" dirty="0"/>
          </a:p>
          <a:p>
            <a:pPr>
              <a:lnSpc>
                <a:spcPts val="1100"/>
              </a:lnSpc>
            </a:pPr>
            <a:endParaRPr lang="ja-JP" altLang="en-US" sz="700" dirty="0"/>
          </a:p>
          <a:p>
            <a:pPr algn="l">
              <a:lnSpc>
                <a:spcPct val="100000"/>
              </a:lnSpc>
            </a:pPr>
            <a:r>
              <a:rPr lang="ja-JP" altLang="en-US" dirty="0"/>
              <a:t>　本大会の開催にあたり、報道関係の皆様に支障なく取材して頂くために、下記の要領にて取材申請をお願いし致します。申し込みされた場合には、本取材要項の全ての内容に同意したものとみなしますので、予めご了承ください。なお、取材に関しましてはスポーツ報道を目的としている場合に限らせていただきます。</a:t>
            </a:r>
            <a:endParaRPr lang="en-US" altLang="ja-JP" dirty="0"/>
          </a:p>
          <a:p>
            <a:pPr algn="l">
              <a:lnSpc>
                <a:spcPct val="100000"/>
              </a:lnSpc>
            </a:pPr>
            <a:r>
              <a:rPr lang="ja-JP" altLang="en-US" dirty="0"/>
              <a:t>　また、新型コロナウイルス感染拡大防止および大会運営・競技進行に支障のないよう、　競技役員の指示には必ず従ってください。指示に従っていただけず支障となるような行為があったと判断した場合は退場していただく場合もございます。</a:t>
            </a:r>
          </a:p>
          <a:p>
            <a:pPr algn="l">
              <a:lnSpc>
                <a:spcPts val="1100"/>
              </a:lnSpc>
            </a:pPr>
            <a:r>
              <a:rPr lang="ja-JP" altLang="en-US" dirty="0"/>
              <a:t>　</a:t>
            </a:r>
          </a:p>
          <a:p>
            <a:pPr algn="l">
              <a:lnSpc>
                <a:spcPct val="100000"/>
              </a:lnSpc>
            </a:pPr>
            <a:r>
              <a:rPr lang="ja-JP" altLang="en-US" b="1" u="sng" dirty="0"/>
              <a:t>１．取材申請について</a:t>
            </a:r>
          </a:p>
          <a:p>
            <a:pPr marL="447675" indent="-447675" algn="l">
              <a:lnSpc>
                <a:spcPct val="150000"/>
              </a:lnSpc>
            </a:pPr>
            <a:r>
              <a:rPr lang="ja-JP" altLang="en-US" dirty="0"/>
              <a:t>（１）申し込み方法</a:t>
            </a:r>
          </a:p>
          <a:p>
            <a:pPr algn="l">
              <a:lnSpc>
                <a:spcPct val="100000"/>
              </a:lnSpc>
            </a:pPr>
            <a:r>
              <a:rPr lang="ja-JP" altLang="en-US" dirty="0"/>
              <a:t>　　本要項に添付された</a:t>
            </a:r>
            <a:r>
              <a:rPr lang="ja-JP" altLang="en-US" u="sng" dirty="0"/>
              <a:t>取材申請書による事前申請</a:t>
            </a:r>
            <a:r>
              <a:rPr lang="ja-JP" altLang="en-US" dirty="0"/>
              <a:t>となります。</a:t>
            </a:r>
          </a:p>
          <a:p>
            <a:pPr algn="l">
              <a:lnSpc>
                <a:spcPct val="100000"/>
              </a:lnSpc>
            </a:pPr>
            <a:r>
              <a:rPr lang="ja-JP" altLang="en-US" dirty="0"/>
              <a:t>　　</a:t>
            </a:r>
            <a:r>
              <a:rPr lang="ja-JP" altLang="en-US" b="1" dirty="0">
                <a:solidFill>
                  <a:srgbClr val="FF0000"/>
                </a:solidFill>
              </a:rPr>
              <a:t>１０月５日（水）１７：００まで</a:t>
            </a:r>
            <a:r>
              <a:rPr lang="ja-JP" altLang="en-US" dirty="0"/>
              <a:t>に、メール又は</a:t>
            </a:r>
            <a:r>
              <a:rPr lang="en-US" altLang="ja-JP" dirty="0"/>
              <a:t>FAX</a:t>
            </a:r>
            <a:r>
              <a:rPr lang="ja-JP" altLang="en-US" dirty="0"/>
              <a:t>でお送りください。</a:t>
            </a:r>
          </a:p>
          <a:p>
            <a:pPr marL="540000" indent="-457200" algn="l">
              <a:lnSpc>
                <a:spcPct val="100000"/>
              </a:lnSpc>
            </a:pPr>
            <a:r>
              <a:rPr lang="ja-JP" altLang="en-US" dirty="0"/>
              <a:t>　　</a:t>
            </a:r>
            <a:r>
              <a:rPr lang="en-US" altLang="ja-JP" dirty="0"/>
              <a:t>※</a:t>
            </a:r>
            <a:r>
              <a:rPr lang="ja-JP" altLang="en-US" dirty="0"/>
              <a:t>大会１週間前から「</a:t>
            </a:r>
            <a:r>
              <a:rPr lang="en-US" altLang="ja-JP" b="1" dirty="0"/>
              <a:t>(</a:t>
            </a:r>
            <a:r>
              <a:rPr lang="ja-JP" altLang="en-US" b="1" dirty="0"/>
              <a:t>大会前</a:t>
            </a:r>
            <a:r>
              <a:rPr lang="en-US" altLang="ja-JP" b="1" dirty="0"/>
              <a:t>)</a:t>
            </a:r>
            <a:r>
              <a:rPr lang="ja-JP" altLang="en-US" b="1" dirty="0"/>
              <a:t>体調管理チェックシート</a:t>
            </a:r>
            <a:r>
              <a:rPr lang="ja-JP" altLang="en-US" dirty="0"/>
              <a:t>」</a:t>
            </a:r>
            <a:r>
              <a:rPr lang="en-US" altLang="ja-JP" dirty="0"/>
              <a:t>(</a:t>
            </a:r>
            <a:r>
              <a:rPr lang="ja-JP" altLang="en-US" dirty="0"/>
              <a:t>別紙</a:t>
            </a:r>
            <a:r>
              <a:rPr lang="en-US" altLang="ja-JP" dirty="0"/>
              <a:t>)</a:t>
            </a:r>
            <a:r>
              <a:rPr lang="ja-JP" altLang="en-US" dirty="0"/>
              <a:t>に記入し、</a:t>
            </a:r>
            <a:endParaRPr lang="en-US" altLang="ja-JP" dirty="0"/>
          </a:p>
          <a:p>
            <a:pPr marL="540000" indent="-457200" algn="l">
              <a:lnSpc>
                <a:spcPct val="100000"/>
              </a:lnSpc>
            </a:pPr>
            <a:r>
              <a:rPr lang="ja-JP" altLang="en-US" dirty="0"/>
              <a:t>　　　当日の報道受付にてご提出をお願いいたします。</a:t>
            </a:r>
            <a:endParaRPr lang="en-US" altLang="ja-JP" dirty="0"/>
          </a:p>
          <a:p>
            <a:pPr marL="540000" indent="-457200" algn="l">
              <a:lnSpc>
                <a:spcPct val="100000"/>
              </a:lnSpc>
            </a:pPr>
            <a:endParaRPr lang="en-US" altLang="ja-JP" dirty="0"/>
          </a:p>
          <a:p>
            <a:pPr algn="l">
              <a:lnSpc>
                <a:spcPct val="150000"/>
              </a:lnSpc>
            </a:pPr>
            <a:r>
              <a:rPr lang="ja-JP" altLang="en-US" dirty="0"/>
              <a:t>（２）注意事項</a:t>
            </a:r>
            <a:endParaRPr lang="en-US" altLang="ja-JP" dirty="0"/>
          </a:p>
          <a:p>
            <a:pPr lvl="1" algn="l">
              <a:lnSpc>
                <a:spcPct val="100000"/>
              </a:lnSpc>
            </a:pPr>
            <a:r>
              <a:rPr lang="ja-JP" altLang="en-US" sz="1200" dirty="0"/>
              <a:t>■新型コロナウイルス感染拡大防止を目的として、最小人数でご対応ください。</a:t>
            </a:r>
            <a:endParaRPr lang="en-US" altLang="ja-JP" sz="1200" dirty="0"/>
          </a:p>
          <a:p>
            <a:pPr marL="447675" indent="-447675" algn="l">
              <a:lnSpc>
                <a:spcPct val="150000"/>
              </a:lnSpc>
            </a:pPr>
            <a:r>
              <a:rPr lang="ja-JP" altLang="en-US" dirty="0"/>
              <a:t>　　 ■各社申請を取りまとめた後に、取材人数調整等を行う場合があります。</a:t>
            </a:r>
            <a:endParaRPr lang="en-US" altLang="ja-JP" dirty="0"/>
          </a:p>
          <a:p>
            <a:pPr marL="447675" indent="-447675" algn="l">
              <a:lnSpc>
                <a:spcPct val="150000"/>
              </a:lnSpc>
            </a:pPr>
            <a:r>
              <a:rPr lang="ja-JP" altLang="en-US" dirty="0"/>
              <a:t>　　 ■締め切り後の申請、当日の申請は原則として受け付けません。</a:t>
            </a:r>
            <a:endParaRPr lang="en-US" altLang="ja-JP" dirty="0"/>
          </a:p>
          <a:p>
            <a:pPr marL="447675" indent="-447675" algn="l">
              <a:lnSpc>
                <a:spcPct val="150000"/>
              </a:lnSpc>
            </a:pPr>
            <a:r>
              <a:rPr lang="en-US" altLang="ja-JP" dirty="0"/>
              <a:t>       </a:t>
            </a:r>
            <a:r>
              <a:rPr lang="ja-JP" altLang="en-US" dirty="0"/>
              <a:t>■撮影や取材は主催・共催・後援・配信中継局を優先させていただきます。</a:t>
            </a:r>
            <a:endParaRPr lang="en-US" altLang="ja-JP" dirty="0"/>
          </a:p>
          <a:p>
            <a:pPr marL="447675" indent="-447675" algn="l">
              <a:lnSpc>
                <a:spcPct val="150000"/>
              </a:lnSpc>
            </a:pPr>
            <a:r>
              <a:rPr lang="ja-JP" altLang="en-US" dirty="0"/>
              <a:t>　　 ■記者席およびプレスルームは準備がありませんので予めご了承ください。</a:t>
            </a:r>
            <a:endParaRPr lang="en-US" altLang="ja-JP" dirty="0"/>
          </a:p>
          <a:p>
            <a:pPr algn="l">
              <a:lnSpc>
                <a:spcPct val="150000"/>
              </a:lnSpc>
            </a:pPr>
            <a:r>
              <a:rPr lang="ja-JP" altLang="en-US" dirty="0"/>
              <a:t>　　 ■本要項の内容については、新型コロナ感染拡大防止および競技運営上の都合により、</a:t>
            </a:r>
            <a:endParaRPr lang="en-US" altLang="ja-JP" dirty="0"/>
          </a:p>
          <a:p>
            <a:pPr algn="l">
              <a:lnSpc>
                <a:spcPct val="150000"/>
              </a:lnSpc>
            </a:pPr>
            <a:r>
              <a:rPr lang="ja-JP" altLang="en-US" dirty="0"/>
              <a:t>　　　大会当日も含め変更する場合があります。その際は競技役員の指示に従ってください。</a:t>
            </a:r>
            <a:endParaRPr lang="en-US" altLang="ja-JP" dirty="0"/>
          </a:p>
          <a:p>
            <a:pPr marL="447675" indent="-447675" algn="l">
              <a:lnSpc>
                <a:spcPct val="150000"/>
              </a:lnSpc>
            </a:pPr>
            <a:endParaRPr lang="ja-JP" altLang="en-US" dirty="0"/>
          </a:p>
          <a:p>
            <a:pPr marL="447675" indent="-447675" algn="l">
              <a:lnSpc>
                <a:spcPct val="150000"/>
              </a:lnSpc>
            </a:pPr>
            <a:endParaRPr lang="en-US" altLang="ja-JP" dirty="0"/>
          </a:p>
          <a:p>
            <a:pPr marL="447675" indent="-447675" algn="l">
              <a:lnSpc>
                <a:spcPct val="150000"/>
              </a:lnSpc>
            </a:pPr>
            <a:endParaRPr lang="en-US" altLang="ja-JP" dirty="0"/>
          </a:p>
        </p:txBody>
      </p:sp>
      <p:sp>
        <p:nvSpPr>
          <p:cNvPr id="2" name="スライド番号プレースホルダー 1">
            <a:extLst>
              <a:ext uri="{FF2B5EF4-FFF2-40B4-BE49-F238E27FC236}">
                <a16:creationId xmlns:a16="http://schemas.microsoft.com/office/drawing/2014/main" id="{3D06347A-88B7-4F70-AF82-828BED3E77AC}"/>
              </a:ext>
            </a:extLst>
          </p:cNvPr>
          <p:cNvSpPr>
            <a:spLocks noGrp="1"/>
          </p:cNvSpPr>
          <p:nvPr>
            <p:ph type="sldNum" sz="quarter" idx="12"/>
          </p:nvPr>
        </p:nvSpPr>
        <p:spPr/>
        <p:txBody>
          <a:bodyPr/>
          <a:lstStyle/>
          <a:p>
            <a:fld id="{91212820-26CD-45F1-B203-A8A1E93F7108}" type="slidenum">
              <a:rPr kumimoji="1" lang="ja-JP" altLang="en-US" smtClean="0"/>
              <a:pPr/>
              <a:t>2</a:t>
            </a:fld>
            <a:endParaRPr kumimoji="1" lang="ja-JP" altLang="en-US"/>
          </a:p>
        </p:txBody>
      </p:sp>
    </p:spTree>
    <p:extLst>
      <p:ext uri="{BB962C8B-B14F-4D97-AF65-F5344CB8AC3E}">
        <p14:creationId xmlns:p14="http://schemas.microsoft.com/office/powerpoint/2010/main" val="133520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サブタイトル 2"/>
          <p:cNvSpPr>
            <a:spLocks noGrp="1"/>
          </p:cNvSpPr>
          <p:nvPr>
            <p:ph type="subTitle" idx="1"/>
          </p:nvPr>
        </p:nvSpPr>
        <p:spPr>
          <a:xfrm>
            <a:off x="260648" y="456089"/>
            <a:ext cx="6480000" cy="9357451"/>
          </a:xfrm>
          <a:noFill/>
        </p:spPr>
        <p:txBody>
          <a:bodyPr>
            <a:noAutofit/>
          </a:bodyPr>
          <a:lstStyle/>
          <a:p>
            <a:pPr algn="l">
              <a:lnSpc>
                <a:spcPts val="1100"/>
              </a:lnSpc>
            </a:pPr>
            <a:r>
              <a:rPr lang="ja-JP" altLang="en-US" b="1" u="sng" dirty="0"/>
              <a:t>２．大会当日の受付および取材について</a:t>
            </a:r>
          </a:p>
          <a:p>
            <a:pPr algn="l">
              <a:lnSpc>
                <a:spcPct val="150000"/>
              </a:lnSpc>
            </a:pPr>
            <a:r>
              <a:rPr lang="ja-JP" altLang="en-US" dirty="0"/>
              <a:t>（１）報道受付</a:t>
            </a:r>
            <a:endParaRPr lang="en-US" altLang="ja-JP" dirty="0"/>
          </a:p>
          <a:p>
            <a:pPr algn="l">
              <a:lnSpc>
                <a:spcPct val="150000"/>
              </a:lnSpc>
            </a:pPr>
            <a:r>
              <a:rPr lang="ja-JP" altLang="en-US" b="1" dirty="0"/>
              <a:t>　</a:t>
            </a:r>
            <a:r>
              <a:rPr lang="ja-JP" altLang="en-US" dirty="0"/>
              <a:t>報道受付 </a:t>
            </a:r>
            <a:r>
              <a:rPr lang="ja-JP" altLang="en-US" b="1" dirty="0"/>
              <a:t>⇒ </a:t>
            </a:r>
            <a:r>
              <a:rPr lang="ja-JP" altLang="en-US" b="1" dirty="0">
                <a:solidFill>
                  <a:srgbClr val="FF0000"/>
                </a:solidFill>
              </a:rPr>
              <a:t>多治見市運動公園星ケ台競技場　第３駐車場前　受付</a:t>
            </a:r>
            <a:r>
              <a:rPr lang="ja-JP" altLang="en-US" dirty="0"/>
              <a:t>（</a:t>
            </a:r>
            <a:r>
              <a:rPr lang="en-US" altLang="ja-JP" dirty="0"/>
              <a:t>p.4</a:t>
            </a:r>
            <a:r>
              <a:rPr lang="ja-JP" altLang="en-US" dirty="0"/>
              <a:t>参照）</a:t>
            </a:r>
            <a:endParaRPr lang="en-US" altLang="ja-JP" dirty="0"/>
          </a:p>
          <a:p>
            <a:pPr marL="360000" indent="-457200" algn="l">
              <a:lnSpc>
                <a:spcPct val="150000"/>
              </a:lnSpc>
            </a:pPr>
            <a:r>
              <a:rPr lang="ja-JP" altLang="en-US" dirty="0"/>
              <a:t>　・受付時は以下を必須とします。</a:t>
            </a:r>
            <a:endParaRPr lang="en-US" altLang="ja-JP" dirty="0"/>
          </a:p>
          <a:p>
            <a:pPr marL="360000" indent="-457200" algn="l">
              <a:lnSpc>
                <a:spcPct val="150000"/>
              </a:lnSpc>
            </a:pPr>
            <a:r>
              <a:rPr lang="ja-JP" altLang="en-US" dirty="0"/>
              <a:t>　　　</a:t>
            </a:r>
            <a:r>
              <a:rPr lang="ja-JP" altLang="en-US" b="1" dirty="0"/>
              <a:t>①</a:t>
            </a:r>
            <a:r>
              <a:rPr lang="ja-JP" altLang="en-US" b="1" u="sng" dirty="0"/>
              <a:t>マスク着用</a:t>
            </a:r>
            <a:r>
              <a:rPr lang="ja-JP" altLang="en-US" b="1" dirty="0"/>
              <a:t>　②</a:t>
            </a:r>
            <a:r>
              <a:rPr lang="ja-JP" altLang="en-US" b="1" u="sng" dirty="0"/>
              <a:t> 「</a:t>
            </a:r>
            <a:r>
              <a:rPr lang="en-US" altLang="ja-JP" b="1" u="sng" dirty="0"/>
              <a:t>(</a:t>
            </a:r>
            <a:r>
              <a:rPr lang="ja-JP" altLang="en-US" b="1" u="sng" dirty="0"/>
              <a:t>大会前</a:t>
            </a:r>
            <a:r>
              <a:rPr lang="en-US" altLang="ja-JP" b="1" u="sng" dirty="0"/>
              <a:t>)</a:t>
            </a:r>
            <a:r>
              <a:rPr lang="ja-JP" altLang="en-US" b="1" u="sng" dirty="0"/>
              <a:t>体調管理チェックシート」提出</a:t>
            </a:r>
            <a:endParaRPr lang="en-US" altLang="ja-JP" b="1" u="sng" dirty="0"/>
          </a:p>
          <a:p>
            <a:pPr marL="360000" indent="-457200" algn="l">
              <a:lnSpc>
                <a:spcPct val="150000"/>
              </a:lnSpc>
            </a:pPr>
            <a:r>
              <a:rPr lang="ja-JP" altLang="en-US" b="1" dirty="0"/>
              <a:t>　　　③</a:t>
            </a:r>
            <a:r>
              <a:rPr lang="ja-JP" altLang="en-US" b="1" u="sng" dirty="0"/>
              <a:t>取材申請書・名刺の提出</a:t>
            </a:r>
            <a:endParaRPr lang="en-US" altLang="ja-JP" b="1" u="sng" dirty="0"/>
          </a:p>
          <a:p>
            <a:pPr marL="360000" indent="-457200" algn="l">
              <a:lnSpc>
                <a:spcPct val="150000"/>
              </a:lnSpc>
            </a:pPr>
            <a:r>
              <a:rPr lang="ja-JP" altLang="en-US" dirty="0"/>
              <a:t>　・報道受付後、ビブスをお渡しします。常時着用をお願いします。</a:t>
            </a:r>
            <a:endParaRPr lang="en-US" altLang="ja-JP" dirty="0"/>
          </a:p>
          <a:p>
            <a:pPr marL="360000" indent="-457200" algn="l">
              <a:lnSpc>
                <a:spcPct val="150000"/>
              </a:lnSpc>
            </a:pPr>
            <a:r>
              <a:rPr lang="ja-JP" altLang="en-US" b="1" dirty="0"/>
              <a:t>  　　</a:t>
            </a:r>
            <a:r>
              <a:rPr lang="en-US" altLang="ja-JP" sz="1100" dirty="0"/>
              <a:t>※</a:t>
            </a:r>
            <a:r>
              <a:rPr lang="ja-JP" altLang="en-US" sz="1100" dirty="0"/>
              <a:t>体調管理チェックシートの内容に問題がある方は、大会主催者が入場可否を判断いたします。</a:t>
            </a:r>
            <a:endParaRPr lang="en-US" altLang="ja-JP" sz="1100" dirty="0"/>
          </a:p>
          <a:p>
            <a:pPr lvl="1" indent="-457200" algn="l">
              <a:lnSpc>
                <a:spcPct val="100000"/>
              </a:lnSpc>
            </a:pPr>
            <a:r>
              <a:rPr lang="ja-JP" altLang="en-US" sz="1100" dirty="0"/>
              <a:t>　　　</a:t>
            </a:r>
            <a:r>
              <a:rPr lang="en-US" altLang="ja-JP" sz="1100" dirty="0"/>
              <a:t>※</a:t>
            </a:r>
            <a:r>
              <a:rPr lang="ja-JP" altLang="en-US" sz="1100" dirty="0"/>
              <a:t>当日の申請は原則として受け付けません。</a:t>
            </a:r>
            <a:endParaRPr lang="en-US" altLang="ja-JP" sz="1100" dirty="0"/>
          </a:p>
          <a:p>
            <a:pPr lvl="1" indent="-457200" algn="l">
              <a:lnSpc>
                <a:spcPct val="100000"/>
              </a:lnSpc>
            </a:pPr>
            <a:r>
              <a:rPr lang="ja-JP" altLang="en-US" sz="1100" dirty="0"/>
              <a:t>　　　</a:t>
            </a:r>
            <a:r>
              <a:rPr lang="en-US" altLang="ja-JP" sz="1100" dirty="0"/>
              <a:t>※</a:t>
            </a:r>
            <a:r>
              <a:rPr lang="ja-JP" altLang="en-US" sz="1100" dirty="0"/>
              <a:t>体調管理チェックシートの提出・記入をして頂けない方は入場をお断りします。</a:t>
            </a:r>
            <a:endParaRPr lang="en-US" altLang="ja-JP" sz="1100" dirty="0"/>
          </a:p>
          <a:p>
            <a:pPr lvl="1" indent="-457200" algn="l">
              <a:lnSpc>
                <a:spcPct val="100000"/>
              </a:lnSpc>
            </a:pPr>
            <a:endParaRPr lang="en-US" altLang="ja-JP" sz="1100" dirty="0"/>
          </a:p>
          <a:p>
            <a:pPr lvl="1" indent="-457200" algn="l">
              <a:lnSpc>
                <a:spcPct val="150000"/>
              </a:lnSpc>
            </a:pPr>
            <a:r>
              <a:rPr lang="ja-JP" altLang="en-US" sz="1200" dirty="0"/>
              <a:t>　　＜ 注 意 事 項 ＞</a:t>
            </a:r>
            <a:endParaRPr lang="en-US" altLang="ja-JP" sz="1200" dirty="0"/>
          </a:p>
          <a:p>
            <a:pPr lvl="1" indent="-457200" algn="l">
              <a:lnSpc>
                <a:spcPct val="150000"/>
              </a:lnSpc>
            </a:pPr>
            <a:r>
              <a:rPr lang="ja-JP" altLang="en-US" sz="1200" dirty="0"/>
              <a:t>　・お渡ししたビブスは各社で管理いただき、お帰りの際に返却してください。</a:t>
            </a:r>
          </a:p>
          <a:p>
            <a:pPr lvl="1" indent="-457200" algn="l">
              <a:lnSpc>
                <a:spcPct val="150000"/>
              </a:lnSpc>
            </a:pPr>
            <a:r>
              <a:rPr lang="ja-JP" altLang="en-US" sz="1200" dirty="0"/>
              <a:t>　・大会終了後２週間、「</a:t>
            </a:r>
            <a:r>
              <a:rPr lang="en-US" altLang="ja-JP" sz="1200" b="1" dirty="0"/>
              <a:t>(</a:t>
            </a:r>
            <a:r>
              <a:rPr lang="ja-JP" altLang="en-US" sz="1200" b="1" dirty="0"/>
              <a:t>大会後</a:t>
            </a:r>
            <a:r>
              <a:rPr lang="en-US" altLang="ja-JP" sz="1200" b="1" dirty="0"/>
              <a:t>)</a:t>
            </a:r>
            <a:r>
              <a:rPr lang="ja-JP" altLang="en-US" sz="1200" b="1" dirty="0"/>
              <a:t>体調管理チェックシート</a:t>
            </a:r>
            <a:r>
              <a:rPr lang="ja-JP" altLang="en-US" sz="1200" dirty="0"/>
              <a:t>」を各自で記入・管理いただき、感染発覚の際など必要に応じて提出のご協力をお願いします。</a:t>
            </a:r>
            <a:endParaRPr lang="en-US" altLang="ja-JP" sz="1200" dirty="0"/>
          </a:p>
          <a:p>
            <a:pPr lvl="1" indent="-457200" algn="l">
              <a:lnSpc>
                <a:spcPct val="150000"/>
              </a:lnSpc>
            </a:pPr>
            <a:endParaRPr lang="en-US" altLang="ja-JP" dirty="0"/>
          </a:p>
          <a:p>
            <a:pPr algn="l">
              <a:lnSpc>
                <a:spcPct val="200000"/>
              </a:lnSpc>
            </a:pPr>
            <a:r>
              <a:rPr lang="ja-JP" altLang="en-US" dirty="0"/>
              <a:t>（２）取材について</a:t>
            </a:r>
            <a:endParaRPr lang="en-US" altLang="ja-JP" dirty="0"/>
          </a:p>
          <a:p>
            <a:pPr algn="l">
              <a:lnSpc>
                <a:spcPct val="100000"/>
              </a:lnSpc>
            </a:pPr>
            <a:r>
              <a:rPr lang="ja-JP" altLang="en-US" dirty="0"/>
              <a:t>　・ソーシャルディスタンスの確保、三密防止、マスクの常時着用など、基本的な</a:t>
            </a:r>
            <a:endParaRPr lang="en-US" altLang="ja-JP" dirty="0"/>
          </a:p>
          <a:p>
            <a:pPr algn="l">
              <a:lnSpc>
                <a:spcPct val="100000"/>
              </a:lnSpc>
            </a:pPr>
            <a:r>
              <a:rPr lang="ja-JP" altLang="en-US" dirty="0"/>
              <a:t>　　新型コロナ感染防止対策を実施いただき撮影、取材をお願いします。</a:t>
            </a:r>
            <a:endParaRPr lang="en-US" altLang="ja-JP" dirty="0"/>
          </a:p>
          <a:p>
            <a:pPr algn="l">
              <a:lnSpc>
                <a:spcPct val="150000"/>
              </a:lnSpc>
            </a:pPr>
            <a:r>
              <a:rPr lang="ja-JP" altLang="en-US" dirty="0"/>
              <a:t>　・インターネット回線の設備はございませんので各自でご準備をお願いします。</a:t>
            </a:r>
            <a:endParaRPr lang="en-US" altLang="ja-JP" dirty="0"/>
          </a:p>
          <a:p>
            <a:pPr algn="l">
              <a:lnSpc>
                <a:spcPct val="150000"/>
              </a:lnSpc>
            </a:pPr>
            <a:r>
              <a:rPr lang="ja-JP" altLang="en-US" dirty="0"/>
              <a:t>　・新型コロナ感染拡大防止および競技運営上、撮影エリアを指示・制限する場合が　　　　　　　　　　　　　</a:t>
            </a:r>
            <a:endParaRPr lang="en-US" altLang="ja-JP" dirty="0"/>
          </a:p>
          <a:p>
            <a:pPr algn="l">
              <a:lnSpc>
                <a:spcPct val="150000"/>
              </a:lnSpc>
            </a:pPr>
            <a:r>
              <a:rPr lang="ja-JP" altLang="en-US" dirty="0"/>
              <a:t>　　あります。その場合は競技役員の指⽰に従ってください。</a:t>
            </a:r>
            <a:endParaRPr lang="en-US" altLang="ja-JP" dirty="0"/>
          </a:p>
          <a:p>
            <a:pPr algn="l">
              <a:lnSpc>
                <a:spcPct val="150000"/>
              </a:lnSpc>
            </a:pPr>
            <a:r>
              <a:rPr lang="ja-JP" altLang="en-US" dirty="0"/>
              <a:t>　・各競技終了後、リザルトは下記の岐阜陸上競技協会の速報サイトに掲載します。</a:t>
            </a:r>
            <a:endParaRPr lang="en-US" altLang="ja-JP" dirty="0"/>
          </a:p>
          <a:p>
            <a:pPr algn="l">
              <a:lnSpc>
                <a:spcPct val="150000"/>
              </a:lnSpc>
            </a:pPr>
            <a:r>
              <a:rPr lang="ja-JP" altLang="en-US" dirty="0"/>
              <a:t>　　</a:t>
            </a:r>
            <a:r>
              <a:rPr lang="en-US" altLang="ja-JP" dirty="0">
                <a:hlinkClick r:id="rId2"/>
              </a:rPr>
              <a:t>https://www.gifu-riku.com/result/Record/sokuhou/tt.html</a:t>
            </a:r>
            <a:endParaRPr lang="en-US" altLang="ja-JP" dirty="0"/>
          </a:p>
          <a:p>
            <a:pPr algn="l">
              <a:lnSpc>
                <a:spcPct val="150000"/>
              </a:lnSpc>
            </a:pPr>
            <a:endParaRPr lang="en-US" altLang="ja-JP" dirty="0"/>
          </a:p>
          <a:p>
            <a:pPr algn="l">
              <a:lnSpc>
                <a:spcPct val="150000"/>
              </a:lnSpc>
            </a:pPr>
            <a:endParaRPr lang="en-US" altLang="ja-JP" dirty="0"/>
          </a:p>
          <a:p>
            <a:pPr>
              <a:lnSpc>
                <a:spcPct val="150000"/>
              </a:lnSpc>
            </a:pPr>
            <a:endParaRPr lang="en-US" altLang="ja-JP" dirty="0"/>
          </a:p>
          <a:p>
            <a:pPr algn="l">
              <a:lnSpc>
                <a:spcPct val="150000"/>
              </a:lnSpc>
            </a:pPr>
            <a:r>
              <a:rPr lang="ja-JP" altLang="en-US" dirty="0"/>
              <a:t>　</a:t>
            </a:r>
            <a:endParaRPr lang="en-US" altLang="ja-JP" dirty="0"/>
          </a:p>
          <a:p>
            <a:pPr algn="l">
              <a:lnSpc>
                <a:spcPts val="1200"/>
              </a:lnSpc>
            </a:pPr>
            <a:endParaRPr lang="en-US" altLang="ja-JP" dirty="0"/>
          </a:p>
          <a:p>
            <a:pPr algn="l">
              <a:lnSpc>
                <a:spcPts val="1200"/>
              </a:lnSpc>
            </a:pPr>
            <a:endParaRPr lang="ja-JP" altLang="en-US"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r>
              <a:rPr lang="ja-JP" altLang="en-US" dirty="0"/>
              <a:t>　</a:t>
            </a:r>
            <a:endParaRPr lang="en-US" altLang="ja-JP" dirty="0"/>
          </a:p>
          <a:p>
            <a:pPr algn="l">
              <a:lnSpc>
                <a:spcPts val="1200"/>
              </a:lnSpc>
            </a:pPr>
            <a:endParaRPr lang="en-US" altLang="ja-JP" dirty="0"/>
          </a:p>
          <a:p>
            <a:pPr algn="l">
              <a:lnSpc>
                <a:spcPts val="1200"/>
              </a:lnSpc>
            </a:pPr>
            <a:endParaRPr lang="en-US" altLang="ja-JP" dirty="0"/>
          </a:p>
          <a:p>
            <a:pPr algn="l">
              <a:lnSpc>
                <a:spcPts val="1200"/>
              </a:lnSpc>
            </a:pPr>
            <a:r>
              <a:rPr lang="ja-JP" altLang="en-US" dirty="0"/>
              <a:t>　　</a:t>
            </a:r>
          </a:p>
          <a:p>
            <a:pPr algn="l">
              <a:lnSpc>
                <a:spcPts val="1200"/>
              </a:lnSpc>
            </a:pPr>
            <a:endParaRPr lang="ja-JP" altLang="en-US" dirty="0"/>
          </a:p>
        </p:txBody>
      </p:sp>
      <p:sp>
        <p:nvSpPr>
          <p:cNvPr id="2" name="スライド番号プレースホルダー 1">
            <a:extLst>
              <a:ext uri="{FF2B5EF4-FFF2-40B4-BE49-F238E27FC236}">
                <a16:creationId xmlns:a16="http://schemas.microsoft.com/office/drawing/2014/main" id="{8A92A144-5123-4029-B488-62363B6D6B4B}"/>
              </a:ext>
            </a:extLst>
          </p:cNvPr>
          <p:cNvSpPr>
            <a:spLocks noGrp="1"/>
          </p:cNvSpPr>
          <p:nvPr>
            <p:ph type="sldNum" sz="quarter" idx="12"/>
          </p:nvPr>
        </p:nvSpPr>
        <p:spPr/>
        <p:txBody>
          <a:bodyPr/>
          <a:lstStyle/>
          <a:p>
            <a:fld id="{91212820-26CD-45F1-B203-A8A1E93F7108}" type="slidenum">
              <a:rPr kumimoji="1" lang="ja-JP" altLang="en-US" smtClean="0"/>
              <a:pPr/>
              <a:t>3</a:t>
            </a:fld>
            <a:endParaRPr kumimoji="1" lang="ja-JP" altLang="en-US"/>
          </a:p>
        </p:txBody>
      </p:sp>
      <p:pic>
        <p:nvPicPr>
          <p:cNvPr id="5" name="図 4">
            <a:extLst>
              <a:ext uri="{FF2B5EF4-FFF2-40B4-BE49-F238E27FC236}">
                <a16:creationId xmlns:a16="http://schemas.microsoft.com/office/drawing/2014/main" id="{4C0687A0-2304-3CA5-79B7-9BBB90E0D8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7192" y="8214056"/>
            <a:ext cx="1197682" cy="1197682"/>
          </a:xfrm>
          <a:prstGeom prst="rect">
            <a:avLst/>
          </a:prstGeom>
        </p:spPr>
      </p:pic>
    </p:spTree>
    <p:extLst>
      <p:ext uri="{BB962C8B-B14F-4D97-AF65-F5344CB8AC3E}">
        <p14:creationId xmlns:p14="http://schemas.microsoft.com/office/powerpoint/2010/main" val="331714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p:nvPr/>
        </p:nvPicPr>
        <p:blipFill rotWithShape="1">
          <a:blip r:embed="rId2" cstate="print">
            <a:extLst>
              <a:ext uri="{28A0092B-C50C-407E-A947-70E740481C1C}">
                <a14:useLocalDpi xmlns:a14="http://schemas.microsoft.com/office/drawing/2010/main" val="0"/>
              </a:ext>
            </a:extLst>
          </a:blip>
          <a:srcRect t="8255" r="11580" b="23378"/>
          <a:stretch/>
        </p:blipFill>
        <p:spPr bwMode="auto">
          <a:xfrm>
            <a:off x="332656" y="499254"/>
            <a:ext cx="5925145" cy="8717793"/>
          </a:xfrm>
          <a:prstGeom prst="rect">
            <a:avLst/>
          </a:prstGeom>
          <a:ln>
            <a:noFill/>
          </a:ln>
          <a:extLst>
            <a:ext uri="{53640926-AAD7-44D8-BBD7-CCE9431645EC}">
              <a14:shadowObscured xmlns:a14="http://schemas.microsoft.com/office/drawing/2010/main"/>
            </a:ext>
          </a:extLst>
        </p:spPr>
      </p:pic>
      <p:cxnSp>
        <p:nvCxnSpPr>
          <p:cNvPr id="10" name="直線矢印コネクタ 9">
            <a:extLst>
              <a:ext uri="{FF2B5EF4-FFF2-40B4-BE49-F238E27FC236}">
                <a16:creationId xmlns:a16="http://schemas.microsoft.com/office/drawing/2014/main" id="{BCB9476A-613E-4DA4-9450-7F458D6BC4D1}"/>
              </a:ext>
            </a:extLst>
          </p:cNvPr>
          <p:cNvCxnSpPr>
            <a:cxnSpLocks/>
          </p:cNvCxnSpPr>
          <p:nvPr/>
        </p:nvCxnSpPr>
        <p:spPr>
          <a:xfrm flipH="1">
            <a:off x="2834934" y="6992105"/>
            <a:ext cx="460294" cy="769207"/>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61" name="サブタイトル 2">
            <a:extLst>
              <a:ext uri="{FF2B5EF4-FFF2-40B4-BE49-F238E27FC236}">
                <a16:creationId xmlns:a16="http://schemas.microsoft.com/office/drawing/2014/main" id="{42DDE679-0F03-485E-8CA5-4770CC6E7220}"/>
              </a:ext>
            </a:extLst>
          </p:cNvPr>
          <p:cNvSpPr>
            <a:spLocks noGrp="1"/>
          </p:cNvSpPr>
          <p:nvPr>
            <p:ph type="subTitle" idx="1"/>
          </p:nvPr>
        </p:nvSpPr>
        <p:spPr>
          <a:xfrm>
            <a:off x="188639" y="293980"/>
            <a:ext cx="3816425" cy="410548"/>
          </a:xfrm>
          <a:noFill/>
        </p:spPr>
        <p:txBody>
          <a:bodyPr>
            <a:noAutofit/>
          </a:bodyPr>
          <a:lstStyle/>
          <a:p>
            <a:pPr algn="l">
              <a:lnSpc>
                <a:spcPct val="150000"/>
              </a:lnSpc>
            </a:pPr>
            <a:r>
              <a:rPr lang="ja-JP" altLang="en-US" b="1" dirty="0"/>
              <a:t>報道受付（周辺エリア図）</a:t>
            </a:r>
          </a:p>
        </p:txBody>
      </p:sp>
      <p:sp>
        <p:nvSpPr>
          <p:cNvPr id="64" name="スライド番号プレースホルダー 63">
            <a:extLst>
              <a:ext uri="{FF2B5EF4-FFF2-40B4-BE49-F238E27FC236}">
                <a16:creationId xmlns:a16="http://schemas.microsoft.com/office/drawing/2014/main" id="{EBF4CB84-867D-4BCB-BF16-9F2A5D52E8D9}"/>
              </a:ext>
            </a:extLst>
          </p:cNvPr>
          <p:cNvSpPr>
            <a:spLocks noGrp="1"/>
          </p:cNvSpPr>
          <p:nvPr>
            <p:ph type="sldNum" sz="quarter" idx="12"/>
          </p:nvPr>
        </p:nvSpPr>
        <p:spPr/>
        <p:txBody>
          <a:bodyPr/>
          <a:lstStyle/>
          <a:p>
            <a:fld id="{91212820-26CD-45F1-B203-A8A1E93F7108}" type="slidenum">
              <a:rPr kumimoji="1" lang="ja-JP" altLang="en-US" smtClean="0"/>
              <a:pPr/>
              <a:t>4</a:t>
            </a:fld>
            <a:endParaRPr kumimoji="1" lang="ja-JP" altLang="en-US"/>
          </a:p>
        </p:txBody>
      </p:sp>
      <p:sp>
        <p:nvSpPr>
          <p:cNvPr id="9" name="サブタイトル 2">
            <a:extLst>
              <a:ext uri="{FF2B5EF4-FFF2-40B4-BE49-F238E27FC236}">
                <a16:creationId xmlns:a16="http://schemas.microsoft.com/office/drawing/2014/main" id="{937F7591-D83A-4E7C-B7DD-82D6EF17D961}"/>
              </a:ext>
            </a:extLst>
          </p:cNvPr>
          <p:cNvSpPr txBox="1">
            <a:spLocks/>
          </p:cNvSpPr>
          <p:nvPr/>
        </p:nvSpPr>
        <p:spPr>
          <a:xfrm>
            <a:off x="2420888" y="6475078"/>
            <a:ext cx="2963706" cy="517027"/>
          </a:xfrm>
          <a:prstGeom prst="rect">
            <a:avLst/>
          </a:prstGeom>
          <a:solidFill>
            <a:srgbClr val="FF0000"/>
          </a:solidFill>
          <a:ln w="19050">
            <a:solidFill>
              <a:srgbClr val="FF000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150000"/>
              </a:lnSpc>
            </a:pPr>
            <a:r>
              <a:rPr lang="ja-JP" altLang="en-US" sz="1600" b="1" dirty="0">
                <a:solidFill>
                  <a:schemeClr val="bg1"/>
                </a:solidFill>
              </a:rPr>
              <a:t>報道受付（</a:t>
            </a:r>
            <a:r>
              <a:rPr lang="en-US" altLang="ja-JP" sz="1600" b="1" dirty="0">
                <a:solidFill>
                  <a:schemeClr val="bg1"/>
                </a:solidFill>
              </a:rPr>
              <a:t>No3</a:t>
            </a:r>
            <a:r>
              <a:rPr lang="ja-JP" altLang="en-US" sz="1600" b="1" dirty="0">
                <a:solidFill>
                  <a:schemeClr val="bg1"/>
                </a:solidFill>
              </a:rPr>
              <a:t>駐車場前）</a:t>
            </a:r>
            <a:endParaRPr lang="en-US" altLang="ja-JP" sz="1600" b="1" dirty="0">
              <a:solidFill>
                <a:schemeClr val="bg1"/>
              </a:solidFill>
            </a:endParaRPr>
          </a:p>
        </p:txBody>
      </p:sp>
      <p:sp>
        <p:nvSpPr>
          <p:cNvPr id="42" name="サブタイトル 2">
            <a:extLst>
              <a:ext uri="{FF2B5EF4-FFF2-40B4-BE49-F238E27FC236}">
                <a16:creationId xmlns:a16="http://schemas.microsoft.com/office/drawing/2014/main" id="{5C44A627-12A3-478D-9845-C71FF94F2A19}"/>
              </a:ext>
            </a:extLst>
          </p:cNvPr>
          <p:cNvSpPr txBox="1">
            <a:spLocks/>
          </p:cNvSpPr>
          <p:nvPr/>
        </p:nvSpPr>
        <p:spPr>
          <a:xfrm>
            <a:off x="332656" y="544833"/>
            <a:ext cx="3708411" cy="390549"/>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50000"/>
              </a:lnSpc>
            </a:pPr>
            <a:r>
              <a:rPr lang="en-US" altLang="ja-JP" sz="1100" dirty="0"/>
              <a:t>※</a:t>
            </a:r>
            <a:r>
              <a:rPr lang="ja-JP" altLang="en-US" sz="1100" u="sng" dirty="0"/>
              <a:t>受付を済ませないと取材できません</a:t>
            </a:r>
            <a:r>
              <a:rPr lang="ja-JP" altLang="en-US" sz="1100" dirty="0"/>
              <a:t>。</a:t>
            </a:r>
          </a:p>
        </p:txBody>
      </p:sp>
      <p:sp>
        <p:nvSpPr>
          <p:cNvPr id="3" name="正方形/長方形 2"/>
          <p:cNvSpPr/>
          <p:nvPr/>
        </p:nvSpPr>
        <p:spPr>
          <a:xfrm>
            <a:off x="2348878" y="7654223"/>
            <a:ext cx="648073" cy="38367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受付</a:t>
            </a:r>
          </a:p>
        </p:txBody>
      </p:sp>
    </p:spTree>
    <p:extLst>
      <p:ext uri="{BB962C8B-B14F-4D97-AF65-F5344CB8AC3E}">
        <p14:creationId xmlns:p14="http://schemas.microsoft.com/office/powerpoint/2010/main" val="213034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756977464"/>
              </p:ext>
            </p:extLst>
          </p:nvPr>
        </p:nvGraphicFramePr>
        <p:xfrm>
          <a:off x="116633" y="367115"/>
          <a:ext cx="6545516" cy="5588889"/>
        </p:xfrm>
        <a:graphic>
          <a:graphicData uri="http://schemas.openxmlformats.org/drawingml/2006/table">
            <a:tbl>
              <a:tblPr firstRow="1" bandRow="1">
                <a:tableStyleId>{5C22544A-7EE6-4342-B048-85BDC9FD1C3A}</a:tableStyleId>
              </a:tblPr>
              <a:tblGrid>
                <a:gridCol w="1468146">
                  <a:extLst>
                    <a:ext uri="{9D8B030D-6E8A-4147-A177-3AD203B41FA5}">
                      <a16:colId xmlns:a16="http://schemas.microsoft.com/office/drawing/2014/main" val="20000"/>
                    </a:ext>
                  </a:extLst>
                </a:gridCol>
                <a:gridCol w="764101">
                  <a:extLst>
                    <a:ext uri="{9D8B030D-6E8A-4147-A177-3AD203B41FA5}">
                      <a16:colId xmlns:a16="http://schemas.microsoft.com/office/drawing/2014/main" val="20002"/>
                    </a:ext>
                  </a:extLst>
                </a:gridCol>
                <a:gridCol w="657029">
                  <a:extLst>
                    <a:ext uri="{9D8B030D-6E8A-4147-A177-3AD203B41FA5}">
                      <a16:colId xmlns:a16="http://schemas.microsoft.com/office/drawing/2014/main" val="3921252718"/>
                    </a:ext>
                  </a:extLst>
                </a:gridCol>
                <a:gridCol w="433109">
                  <a:extLst>
                    <a:ext uri="{9D8B030D-6E8A-4147-A177-3AD203B41FA5}">
                      <a16:colId xmlns:a16="http://schemas.microsoft.com/office/drawing/2014/main" val="20004"/>
                    </a:ext>
                  </a:extLst>
                </a:gridCol>
                <a:gridCol w="278014">
                  <a:extLst>
                    <a:ext uri="{9D8B030D-6E8A-4147-A177-3AD203B41FA5}">
                      <a16:colId xmlns:a16="http://schemas.microsoft.com/office/drawing/2014/main" val="20005"/>
                    </a:ext>
                  </a:extLst>
                </a:gridCol>
                <a:gridCol w="720080">
                  <a:extLst>
                    <a:ext uri="{9D8B030D-6E8A-4147-A177-3AD203B41FA5}">
                      <a16:colId xmlns:a16="http://schemas.microsoft.com/office/drawing/2014/main" val="2270003784"/>
                    </a:ext>
                  </a:extLst>
                </a:gridCol>
                <a:gridCol w="1080120">
                  <a:extLst>
                    <a:ext uri="{9D8B030D-6E8A-4147-A177-3AD203B41FA5}">
                      <a16:colId xmlns:a16="http://schemas.microsoft.com/office/drawing/2014/main" val="2684871525"/>
                    </a:ext>
                  </a:extLst>
                </a:gridCol>
                <a:gridCol w="1144917">
                  <a:extLst>
                    <a:ext uri="{9D8B030D-6E8A-4147-A177-3AD203B41FA5}">
                      <a16:colId xmlns:a16="http://schemas.microsoft.com/office/drawing/2014/main" val="3019153014"/>
                    </a:ext>
                  </a:extLst>
                </a:gridCol>
              </a:tblGrid>
              <a:tr h="272384">
                <a:tc gridSpan="4">
                  <a:txBody>
                    <a:bodyPr/>
                    <a:lstStyle/>
                    <a:p>
                      <a:pPr algn="l"/>
                      <a:r>
                        <a:rPr kumimoji="1" lang="ja-JP" altLang="en-US" sz="1200" b="0" dirty="0">
                          <a:solidFill>
                            <a:schemeClr val="tx1"/>
                          </a:solidFill>
                        </a:rPr>
                        <a:t>中部実業団陸上競技連盟　宛</a:t>
                      </a:r>
                      <a:endParaRPr kumimoji="1" lang="en-US" altLang="ja-JP" sz="1200" b="0" dirty="0">
                        <a:solidFill>
                          <a:schemeClr val="tx1"/>
                        </a:solidFill>
                      </a:endParaRPr>
                    </a:p>
                    <a:p>
                      <a:pPr algn="l"/>
                      <a:endParaRPr kumimoji="1" lang="ja-JP" altLang="en-US"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gridSpan="4">
                  <a:txBody>
                    <a:bodyPr/>
                    <a:lstStyle/>
                    <a:p>
                      <a:pPr algn="ctr"/>
                      <a:endParaRPr kumimoji="1" lang="ja-JP" altLang="en-US"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696095">
                <a:tc gridSpan="8">
                  <a:txBody>
                    <a:bodyPr/>
                    <a:lstStyle/>
                    <a:p>
                      <a:pPr algn="ctr"/>
                      <a:r>
                        <a:rPr lang="ja-JP" altLang="en-US" sz="2000" b="1" dirty="0">
                          <a:effectLst/>
                          <a:latin typeface="+mn-ea"/>
                          <a:ea typeface="+mn-ea"/>
                        </a:rPr>
                        <a:t>第２３回</a:t>
                      </a:r>
                      <a:br>
                        <a:rPr lang="en-US" altLang="ja-JP" sz="2000" b="1" dirty="0">
                          <a:effectLst/>
                          <a:latin typeface="+mn-ea"/>
                          <a:ea typeface="+mn-ea"/>
                        </a:rPr>
                      </a:br>
                      <a:r>
                        <a:rPr lang="ja-JP" altLang="en-US" sz="2000" b="1" dirty="0">
                          <a:effectLst/>
                          <a:latin typeface="+mn-ea"/>
                          <a:ea typeface="+mn-ea"/>
                        </a:rPr>
                        <a:t>中部実業団陸上競技選手権大会</a:t>
                      </a:r>
                      <a:endParaRPr lang="en-US" altLang="ja-JP" sz="2000" b="1" dirty="0">
                        <a:effectLst/>
                        <a:latin typeface="+mn-ea"/>
                        <a:ea typeface="+mn-ea"/>
                      </a:endParaRPr>
                    </a:p>
                    <a:p>
                      <a:pPr algn="ctr"/>
                      <a:r>
                        <a:rPr kumimoji="1" lang="ja-JP" altLang="en-US" sz="2000" b="1" dirty="0">
                          <a:solidFill>
                            <a:schemeClr val="tx1"/>
                          </a:solidFill>
                          <a:effectLst/>
                          <a:latin typeface="+mn-ea"/>
                          <a:ea typeface="+mn-ea"/>
                        </a:rPr>
                        <a:t>兼　多治見フェスティバル</a:t>
                      </a:r>
                      <a:endParaRPr kumimoji="1" lang="en-US" altLang="ja-JP" sz="2000" b="1" dirty="0">
                        <a:solidFill>
                          <a:schemeClr val="tx1"/>
                        </a:solidFill>
                        <a:effectLst/>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lnL w="12700" cmpd="sng">
                      <a:noFill/>
                    </a:lnL>
                    <a:lnT w="38100" cmpd="sng">
                      <a:noFill/>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53976">
                <a:tc gridSpan="8">
                  <a:txBody>
                    <a:bodyPr/>
                    <a:lstStyle/>
                    <a:p>
                      <a:pPr algn="ctr"/>
                      <a:r>
                        <a:rPr kumimoji="1" lang="ja-JP" altLang="en-US" sz="2400" b="1" dirty="0">
                          <a:solidFill>
                            <a:schemeClr val="tx1"/>
                          </a:solidFill>
                        </a:rPr>
                        <a:t>取材申請書</a:t>
                      </a:r>
                      <a:endParaRPr kumimoji="1" lang="en-US" altLang="ja-JP" sz="2400" b="1" dirty="0">
                        <a:solidFill>
                          <a:schemeClr val="tx1"/>
                        </a:solidFill>
                      </a:endParaRPr>
                    </a:p>
                    <a:p>
                      <a:pPr algn="ctr"/>
                      <a:endParaRPr kumimoji="1" lang="ja-JP" altLang="en-US" sz="2400" b="1"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lnL w="12700" cmpd="sng">
                      <a:noFill/>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407194">
                <a:tc>
                  <a:txBody>
                    <a:bodyPr/>
                    <a:lstStyle/>
                    <a:p>
                      <a:pPr algn="ctr"/>
                      <a:r>
                        <a:rPr kumimoji="1" lang="ja-JP" altLang="en-US" dirty="0">
                          <a:solidFill>
                            <a:schemeClr val="tx1"/>
                          </a:solidFill>
                        </a:rPr>
                        <a:t>貴社名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52531">
                <a:tc>
                  <a:txBody>
                    <a:bodyPr/>
                    <a:lstStyle/>
                    <a:p>
                      <a:pPr algn="ctr"/>
                      <a:r>
                        <a:rPr kumimoji="1" lang="ja-JP" altLang="en-US" dirty="0">
                          <a:solidFill>
                            <a:schemeClr val="tx1"/>
                          </a:solidFill>
                        </a:rPr>
                        <a:t>住所</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407194">
                <a:tc>
                  <a:txBody>
                    <a:bodyPr/>
                    <a:lstStyle/>
                    <a:p>
                      <a:pPr algn="ctr"/>
                      <a:r>
                        <a:rPr kumimoji="1" lang="ja-JP" altLang="en-US" dirty="0">
                          <a:solidFill>
                            <a:schemeClr val="tx1"/>
                          </a:solidFill>
                        </a:rPr>
                        <a:t>来場者氏名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407194">
                <a:tc>
                  <a:txBody>
                    <a:bodyPr/>
                    <a:lstStyle/>
                    <a:p>
                      <a:pPr algn="ctr"/>
                      <a:r>
                        <a:rPr kumimoji="1" lang="ja-JP" altLang="en-US" dirty="0">
                          <a:solidFill>
                            <a:schemeClr val="tx1"/>
                          </a:solidFill>
                        </a:rPr>
                        <a:t>来場日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r>
                        <a:rPr kumimoji="1" lang="en-US" altLang="ja-JP" dirty="0">
                          <a:solidFill>
                            <a:schemeClr val="tx1"/>
                          </a:solidFill>
                        </a:rPr>
                        <a:t>10/8</a:t>
                      </a:r>
                      <a:r>
                        <a:rPr kumimoji="1" lang="ja-JP" altLang="en-US" dirty="0">
                          <a:solidFill>
                            <a:schemeClr val="tx1"/>
                          </a:solidFill>
                        </a:rPr>
                        <a:t>　　　　</a:t>
                      </a: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dirty="0">
                          <a:solidFill>
                            <a:schemeClr val="tx1"/>
                          </a:solidFill>
                        </a:rPr>
                        <a:t>10/9</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r>
                        <a:rPr kumimoji="1" lang="ja-JP" altLang="en-US" dirty="0">
                          <a:solidFill>
                            <a:schemeClr val="tx1"/>
                          </a:solidFill>
                        </a:rPr>
                        <a:t>来場人数</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r"/>
                      <a:r>
                        <a:rPr kumimoji="1" lang="ja-JP" altLang="en-US" dirty="0">
                          <a:solidFill>
                            <a:schemeClr val="tx1"/>
                          </a:solidFill>
                        </a:rPr>
                        <a:t>　　　　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07194">
                <a:tc>
                  <a:txBody>
                    <a:bodyPr/>
                    <a:lstStyle/>
                    <a:p>
                      <a:pPr algn="ctr"/>
                      <a:r>
                        <a:rPr kumimoji="1" lang="ja-JP" altLang="en-US" dirty="0">
                          <a:solidFill>
                            <a:schemeClr val="tx1"/>
                          </a:solidFill>
                        </a:rPr>
                        <a:t>電話番号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407194">
                <a:tc>
                  <a:txBody>
                    <a:bodyPr/>
                    <a:lstStyle/>
                    <a:p>
                      <a:pPr algn="ctr"/>
                      <a:r>
                        <a:rPr kumimoji="1" lang="ja-JP" altLang="en-US" dirty="0">
                          <a:solidFill>
                            <a:schemeClr val="tx1"/>
                          </a:solidFill>
                        </a:rPr>
                        <a:t>ＦＡＸ番号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407194">
                <a:tc rowSpan="2">
                  <a:txBody>
                    <a:bodyPr/>
                    <a:lstStyle/>
                    <a:p>
                      <a:pPr algn="ctr"/>
                      <a:r>
                        <a:rPr kumimoji="1" lang="ja-JP" altLang="en-US" dirty="0">
                          <a:solidFill>
                            <a:schemeClr val="tx1"/>
                          </a:solidFill>
                        </a:rPr>
                        <a:t>当日連絡先</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dirty="0">
                          <a:solidFill>
                            <a:schemeClr val="tx1"/>
                          </a:solidFill>
                        </a:rPr>
                        <a:t>来場代表者氏名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5">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407194">
                <a:tc v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dirty="0">
                          <a:solidFill>
                            <a:schemeClr val="tx1"/>
                          </a:solidFill>
                        </a:rPr>
                        <a:t>携帯番号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5">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bl>
          </a:graphicData>
        </a:graphic>
      </p:graphicFrame>
      <p:sp>
        <p:nvSpPr>
          <p:cNvPr id="2" name="スライド番号プレースホルダー 1">
            <a:extLst>
              <a:ext uri="{FF2B5EF4-FFF2-40B4-BE49-F238E27FC236}">
                <a16:creationId xmlns:a16="http://schemas.microsoft.com/office/drawing/2014/main" id="{29F875F8-7742-4106-BBCD-FF55B5F80149}"/>
              </a:ext>
            </a:extLst>
          </p:cNvPr>
          <p:cNvSpPr>
            <a:spLocks noGrp="1"/>
          </p:cNvSpPr>
          <p:nvPr>
            <p:ph type="sldNum" sz="quarter" idx="12"/>
          </p:nvPr>
        </p:nvSpPr>
        <p:spPr/>
        <p:txBody>
          <a:bodyPr/>
          <a:lstStyle/>
          <a:p>
            <a:fld id="{91212820-26CD-45F1-B203-A8A1E93F7108}" type="slidenum">
              <a:rPr kumimoji="1" lang="ja-JP" altLang="en-US" smtClean="0"/>
              <a:pPr/>
              <a:t>5</a:t>
            </a:fld>
            <a:endParaRPr kumimoji="1" lang="ja-JP" altLang="en-US"/>
          </a:p>
        </p:txBody>
      </p:sp>
      <p:sp>
        <p:nvSpPr>
          <p:cNvPr id="9" name="サブタイトル 2"/>
          <p:cNvSpPr txBox="1">
            <a:spLocks/>
          </p:cNvSpPr>
          <p:nvPr/>
        </p:nvSpPr>
        <p:spPr>
          <a:xfrm>
            <a:off x="1539002" y="7732749"/>
            <a:ext cx="3978230" cy="1684747"/>
          </a:xfrm>
          <a:prstGeom prst="rect">
            <a:avLst/>
          </a:prstGeom>
          <a:ln w="19050">
            <a:solidFill>
              <a:schemeClr val="tx1"/>
            </a:solidFill>
          </a:ln>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80000"/>
              </a:lnSpc>
            </a:pPr>
            <a:r>
              <a:rPr lang="ja-JP" altLang="en-US" dirty="0"/>
              <a:t>●お問い合わせ、取材申請提出先●  </a:t>
            </a:r>
            <a:endParaRPr lang="en-US" altLang="ja-JP" dirty="0"/>
          </a:p>
          <a:p>
            <a:pPr algn="l">
              <a:lnSpc>
                <a:spcPct val="80000"/>
              </a:lnSpc>
            </a:pPr>
            <a:r>
              <a:rPr lang="ja-JP" altLang="en-US" dirty="0"/>
              <a:t>　   中部実業団陸上競技連盟　三浦・塚崎</a:t>
            </a:r>
            <a:endParaRPr lang="en-US" altLang="ja-JP" dirty="0"/>
          </a:p>
          <a:p>
            <a:pPr algn="l">
              <a:lnSpc>
                <a:spcPct val="80000"/>
              </a:lnSpc>
            </a:pPr>
            <a:r>
              <a:rPr lang="ja-JP" altLang="en-US" dirty="0"/>
              <a:t>　　〒</a:t>
            </a:r>
            <a:r>
              <a:rPr lang="en-US" altLang="ja-JP" dirty="0"/>
              <a:t>448-8671</a:t>
            </a:r>
            <a:r>
              <a:rPr lang="ja-JP" altLang="ja-JP" dirty="0"/>
              <a:t>　</a:t>
            </a:r>
            <a:r>
              <a:rPr lang="ja-JP" altLang="en-US" dirty="0"/>
              <a:t>愛知県刈谷市豊田町</a:t>
            </a:r>
            <a:r>
              <a:rPr lang="en-US" altLang="ja-JP" dirty="0"/>
              <a:t>2-1</a:t>
            </a:r>
          </a:p>
          <a:p>
            <a:pPr algn="l">
              <a:lnSpc>
                <a:spcPct val="80000"/>
              </a:lnSpc>
            </a:pPr>
            <a:r>
              <a:rPr lang="ja-JP" altLang="en-US" dirty="0"/>
              <a:t>      ㈱豊田自動織機ウェルサポート イベント部内</a:t>
            </a:r>
            <a:endParaRPr lang="en-US" altLang="ja-JP" dirty="0"/>
          </a:p>
          <a:p>
            <a:pPr algn="l">
              <a:lnSpc>
                <a:spcPct val="80000"/>
              </a:lnSpc>
            </a:pPr>
            <a:r>
              <a:rPr lang="ja-JP" altLang="en-US" dirty="0"/>
              <a:t>　　</a:t>
            </a:r>
            <a:r>
              <a:rPr lang="en-US" altLang="ja-JP" dirty="0"/>
              <a:t>TEL:0566-55-4352</a:t>
            </a:r>
            <a:r>
              <a:rPr lang="ja-JP" altLang="en-US" dirty="0"/>
              <a:t>　</a:t>
            </a:r>
            <a:r>
              <a:rPr lang="en-US" altLang="ja-JP" dirty="0"/>
              <a:t>FAX:0566-27-5677</a:t>
            </a:r>
          </a:p>
          <a:p>
            <a:pPr algn="l">
              <a:lnSpc>
                <a:spcPct val="80000"/>
              </a:lnSpc>
            </a:pPr>
            <a:r>
              <a:rPr lang="ja-JP" altLang="en-US" dirty="0"/>
              <a:t>　　</a:t>
            </a:r>
            <a:r>
              <a:rPr lang="en-US" altLang="ja-JP" dirty="0" err="1"/>
              <a:t>MAIL:madoka.tsukasaki@chubu-renmei.com</a:t>
            </a:r>
            <a:endParaRPr lang="en-US" altLang="ja-JP" dirty="0"/>
          </a:p>
        </p:txBody>
      </p:sp>
      <p:sp>
        <p:nvSpPr>
          <p:cNvPr id="10" name="サブタイトル 2"/>
          <p:cNvSpPr>
            <a:spLocks noGrp="1"/>
          </p:cNvSpPr>
          <p:nvPr>
            <p:ph type="subTitle" idx="1"/>
          </p:nvPr>
        </p:nvSpPr>
        <p:spPr>
          <a:xfrm>
            <a:off x="116633" y="6039896"/>
            <a:ext cx="6632636" cy="1361376"/>
          </a:xfrm>
          <a:noFill/>
        </p:spPr>
        <p:txBody>
          <a:bodyPr>
            <a:noAutofit/>
          </a:bodyPr>
          <a:lstStyle/>
          <a:p>
            <a:pPr marL="360000" indent="-457200" algn="l">
              <a:lnSpc>
                <a:spcPct val="150000"/>
              </a:lnSpc>
            </a:pPr>
            <a:r>
              <a:rPr lang="ja-JP" altLang="en-US" dirty="0"/>
              <a:t>　・必要事項をご記入いただき、下記の問い合わせ先まで申請をお願いします。</a:t>
            </a:r>
            <a:endParaRPr lang="en-US" altLang="ja-JP" dirty="0"/>
          </a:p>
          <a:p>
            <a:pPr marL="360000" indent="-457200" algn="l">
              <a:lnSpc>
                <a:spcPct val="150000"/>
              </a:lnSpc>
            </a:pPr>
            <a:r>
              <a:rPr lang="ja-JP" altLang="en-US" dirty="0"/>
              <a:t>　・提出いただいた申請書について、大会事務局から個別に内容を確認する場合があります。</a:t>
            </a:r>
            <a:endParaRPr lang="en-US" altLang="ja-JP" dirty="0"/>
          </a:p>
          <a:p>
            <a:pPr marL="444500" indent="-444500" algn="l">
              <a:lnSpc>
                <a:spcPct val="150000"/>
              </a:lnSpc>
            </a:pPr>
            <a:r>
              <a:rPr lang="ja-JP" altLang="en-US" dirty="0"/>
              <a:t>　・上記申請書を印刷いただき、大会当日、報道受付に提出ください。</a:t>
            </a:r>
            <a:endParaRPr lang="en-US" altLang="ja-JP" dirty="0"/>
          </a:p>
          <a:p>
            <a:pPr algn="l">
              <a:lnSpc>
                <a:spcPts val="1200"/>
              </a:lnSpc>
            </a:pPr>
            <a:endParaRPr lang="ja-JP" altLang="en-US" dirty="0"/>
          </a:p>
          <a:p>
            <a:pPr algn="l">
              <a:lnSpc>
                <a:spcPts val="1100"/>
              </a:lnSpc>
            </a:pPr>
            <a:endParaRPr kumimoji="1" lang="ja-JP" altLang="en-US" dirty="0"/>
          </a:p>
        </p:txBody>
      </p:sp>
    </p:spTree>
    <p:extLst>
      <p:ext uri="{BB962C8B-B14F-4D97-AF65-F5344CB8AC3E}">
        <p14:creationId xmlns:p14="http://schemas.microsoft.com/office/powerpoint/2010/main" val="33068839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3672</TotalTime>
  <Words>945</Words>
  <Application>Microsoft Office PowerPoint</Application>
  <PresentationFormat>A4 210 x 297 mm</PresentationFormat>
  <Paragraphs>111</Paragraphs>
  <Slides>5</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メイリオ</vt:lpstr>
      <vt:lpstr>Arial</vt:lpstr>
      <vt:lpstr>Calibri</vt:lpstr>
      <vt:lpstr>Office テーマ</vt:lpstr>
      <vt:lpstr>第２３回 中部実業団陸上競技選手権大会 兼　多治見フェスティバル   取材要項  －申請書に記入される前に、本要項を必ずご一読ください－</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Shohei KAWAKAMI</dc:creator>
  <cp:lastModifiedBy>Miura Kiyoko</cp:lastModifiedBy>
  <cp:revision>404</cp:revision>
  <cp:lastPrinted>2021-09-13T10:59:01Z</cp:lastPrinted>
  <dcterms:created xsi:type="dcterms:W3CDTF">2013-06-03T08:39:03Z</dcterms:created>
  <dcterms:modified xsi:type="dcterms:W3CDTF">2022-09-29T04:35:43Z</dcterms:modified>
</cp:coreProperties>
</file>